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60" r:id="rId3"/>
    <p:sldId id="264" r:id="rId4"/>
    <p:sldId id="265" r:id="rId5"/>
    <p:sldId id="266" r:id="rId6"/>
    <p:sldId id="268" r:id="rId7"/>
    <p:sldId id="269" r:id="rId8"/>
    <p:sldId id="267" r:id="rId9"/>
    <p:sldId id="261" r:id="rId10"/>
  </p:sldIdLst>
  <p:sldSz cx="12192000" cy="6858000"/>
  <p:notesSz cx="6799263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144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0C7DA-E992-4919-8559-880AA876E6B0}" type="datetimeFigureOut">
              <a:rPr lang="de-CH" smtClean="0"/>
              <a:t>16.09.2022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F3245-9F99-45C5-919D-32A9726B2C7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30636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9E7764-5DCC-40C6-9D66-3D7F4EF17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2CF314A-FE1A-4DF8-85F6-C0BE805D00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2CFDD7-3186-4E13-9DC4-3D91B0726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C4418-FD63-4752-8F4B-5AE08853DD22}" type="datetime1">
              <a:rPr lang="de-CH" smtClean="0"/>
              <a:t>16.09.2022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42D38A-1F11-4959-9DD8-D7B7C5E7D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AM Suisse Best-Practice: Massnahmenbeispiele für Energieoptimierung und Versorgungssicherheit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FBBC3C-1C3D-4235-964A-C6CD42771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CD10-6B11-4830-A6AA-D0A9F9C235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75080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4F67AF-3337-4FB0-912C-B46D747CC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3BEFD1E-FBC1-4E02-A8A1-4B8B306E8A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6DF5A8-C5C5-47B7-A0E5-CBA1E570C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DAF7-1837-4096-9D50-4757F73AD0FB}" type="datetime1">
              <a:rPr lang="de-CH" smtClean="0"/>
              <a:t>16.09.2022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5147BF-3475-4E52-8221-1386A9D3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AM Suisse Best-Practice: Massnahmenbeispiele für Energieoptimierung und Versorgungssicherheit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DCB1EE-5808-4E7B-AF7C-B60323A9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CD10-6B11-4830-A6AA-D0A9F9C235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8144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A5A2F5C-DC49-4AE9-9269-2A4C878168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F0A2D49-FC09-4AA0-8967-26CDA6623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EF8C83-BC13-48EA-8E0C-520F481A0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D640-940F-4A99-AEAA-B7AC1D8763BA}" type="datetime1">
              <a:rPr lang="de-CH" smtClean="0"/>
              <a:t>16.09.2022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816678-1B77-4C0C-AEFA-FFF85E557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AM Suisse Best-Practice: Massnahmenbeispiele für Energieoptimierung und Versorgungssicherheit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A69005-8EBF-47BA-B3D3-E0AE4072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CD10-6B11-4830-A6AA-D0A9F9C235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2690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72C4FD-EFCE-4276-ACA5-ECFC830B3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A52751-0A85-4097-BD05-29B32987A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7EA655-200F-4FD6-9D1E-A737A869B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6A-E524-4D88-AF3F-7A5B4F670FDB}" type="datetime1">
              <a:rPr lang="de-CH" smtClean="0"/>
              <a:t>16.09.2022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4702AD-5184-41FE-A63C-A9124B94C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AM Suisse Best-Practice: Massnahmenbeispiele für Energieoptimierung und Versorgungssicherheit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21AB16-9D67-4503-A5FF-DDB946684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CD10-6B11-4830-A6AA-D0A9F9C235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3432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73909B-0CB5-47F6-AF72-A74437224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D6916EA-7502-42BA-AA15-115608743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4A5C0D-2613-43A2-8EF5-B274FEED7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A55A-34EC-4147-980A-92240A2CAA81}" type="datetime1">
              <a:rPr lang="de-CH" smtClean="0"/>
              <a:t>16.09.2022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8E84FA-99C8-4F49-943A-EAE6A0104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AM Suisse Best-Practice: Massnahmenbeispiele für Energieoptimierung und Versorgungssicherheit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7F3FF8-DAEA-4022-91B6-D18057B0D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CD10-6B11-4830-A6AA-D0A9F9C235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908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671B0C-A1B2-44B6-BC87-E7C20D31A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166E7A-A61A-450D-B44A-6E1EA6F398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A39BCF-A951-4B78-9AFE-2B418A6B2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A44784B-3609-4A2B-8F58-0906DC7CC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C98A-92FB-4C5D-85C5-EE0A68E81F7B}" type="datetime1">
              <a:rPr lang="de-CH" smtClean="0"/>
              <a:t>16.09.2022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B98E9BA-0938-4B2F-9270-BDF75032E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AM Suisse Best-Practice: Massnahmenbeispiele für Energieoptimierung und Versorgungssicherheit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FBC5726-CDD5-47A6-B8E8-73419F229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CD10-6B11-4830-A6AA-D0A9F9C235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4321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91F3E2-1989-44E8-A98F-BE99059FE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ED7D9E-210A-4AF0-8DC4-6398EBAAC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B6DEF72-1062-43D6-AE80-F87A0EF54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5B54526-4737-4073-A341-401013352D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E622CD9-010D-4753-9746-96ADCDC5CC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2E7BB65-2FE8-4CA2-B576-0E5D672C5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74FF-07FA-4487-A9E1-97A453BF5606}" type="datetime1">
              <a:rPr lang="de-CH" smtClean="0"/>
              <a:t>16.09.2022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E113ABD-766C-45DD-A0A5-3D11BC83A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AM Suisse Best-Practice: Massnahmenbeispiele für Energieoptimierung und Versorgungssicherheit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B3DF8C4-035F-458E-9067-2680A1E0C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CD10-6B11-4830-A6AA-D0A9F9C235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0068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70E36D-E388-47E8-B876-455A8B32B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91CA409-770F-4D9C-B251-FEEEAD9C4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4069-A30A-4118-93A9-08757A1392DF}" type="datetime1">
              <a:rPr lang="de-CH" smtClean="0"/>
              <a:t>16.09.2022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5490D6C-0026-437C-95EA-4C489D0D5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AM Suisse Best-Practice: Massnahmenbeispiele für Energieoptimierung und Versorgungssicherheit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7B47201-816F-4854-AC6B-E2476868D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CD10-6B11-4830-A6AA-D0A9F9C235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4817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6955D7A-7546-46A6-8651-89EEF1998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1716-1CF6-445D-A31E-04A05E79553E}" type="datetime1">
              <a:rPr lang="de-CH" smtClean="0"/>
              <a:t>16.09.2022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B48B4C1-C9BB-4796-B57B-3F156450D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AM Suisse Best-Practice: Massnahmenbeispiele für Energieoptimierung und Versorgungssicherheit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4A8B462-78B3-47C0-8BBF-15B7D6675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CD10-6B11-4830-A6AA-D0A9F9C235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0257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27E0C7-932F-4F88-9F0F-CB3383B64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5FC576-50F1-4D41-BE9B-B76F691FF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21493AF-F3EE-435A-B337-BB23E64F7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6DBB789-7B90-4CD0-A575-5E1D6BB71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0825-02F7-47DE-9E57-705FD494FA8C}" type="datetime1">
              <a:rPr lang="de-CH" smtClean="0"/>
              <a:t>16.09.2022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29F0A3B-3B00-4934-ADC8-002590430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AM Suisse Best-Practice: Massnahmenbeispiele für Energieoptimierung und Versorgungssicherheit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F042116-F19D-4D3C-9166-25630DB3F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CD10-6B11-4830-A6AA-D0A9F9C235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588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420C4A-2031-4265-BDF9-52B49300F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7F5FB5E-B919-4E83-9F49-E0A8BB4BF7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50A0D6-C221-4E37-B818-E9771DEDF6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DE3EC3E-15F2-4D65-A860-96733588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5003-9030-4D1C-B041-6DE284B16FCA}" type="datetime1">
              <a:rPr lang="de-CH" smtClean="0"/>
              <a:t>16.09.2022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2BB543C-6659-417C-A4D9-451CF8DDE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AM Suisse Best-Practice: Massnahmenbeispiele für Energieoptimierung und Versorgungssicherheit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277461F-F4D5-44E0-911A-9017B30F6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CD10-6B11-4830-A6AA-D0A9F9C235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2312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E2C0D15-38B6-4C4C-8C30-BB17C35AB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977786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9C90F00-DA8D-4DE0-A5FC-37B504760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983E41-BF3A-4A17-9A14-3B5106732B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E0967-76EC-4F33-A0DB-B374BD6A13CF}" type="datetime1">
              <a:rPr lang="de-CH" smtClean="0"/>
              <a:t>16.09.2022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E1B6A9-501F-482D-8A1C-CE2CB7497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/>
              <a:t>AM Suisse Best-Practice: Massnahmenbeispiele für Energieoptimierung und Versorgungssicherheit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FE2E291-018E-459D-B79C-38F3AA2666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ACD10-6B11-4830-A6AA-D0A9F9C235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84135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line.org/energy/renewable/solar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ds@soltermann.ch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443FC2AB-1D0E-4CA2-9C8D-5070269C39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4886" r="32439"/>
          <a:stretch/>
        </p:blipFill>
        <p:spPr>
          <a:xfrm>
            <a:off x="5182104" y="10"/>
            <a:ext cx="7009896" cy="6857990"/>
          </a:xfrm>
          <a:custGeom>
            <a:avLst/>
            <a:gdLst/>
            <a:ahLst/>
            <a:cxnLst/>
            <a:rect l="l" t="t" r="r" b="b"/>
            <a:pathLst>
              <a:path w="7009896" h="6858000">
                <a:moveTo>
                  <a:pt x="0" y="0"/>
                </a:moveTo>
                <a:lnTo>
                  <a:pt x="7009896" y="0"/>
                </a:lnTo>
                <a:lnTo>
                  <a:pt x="7009896" y="6858000"/>
                </a:lnTo>
                <a:lnTo>
                  <a:pt x="21616" y="6858000"/>
                </a:lnTo>
                <a:lnTo>
                  <a:pt x="129867" y="6647018"/>
                </a:lnTo>
                <a:cubicBezTo>
                  <a:pt x="1043295" y="4758249"/>
                  <a:pt x="1332296" y="2559611"/>
                  <a:pt x="814641" y="380651"/>
                </a:cubicBezTo>
                <a:lnTo>
                  <a:pt x="714685" y="1"/>
                </a:lnTo>
                <a:lnTo>
                  <a:pt x="0" y="1"/>
                </a:lnTo>
                <a:close/>
              </a:path>
            </a:pathLst>
          </a:custGeom>
        </p:spPr>
      </p:pic>
      <p:sp>
        <p:nvSpPr>
          <p:cNvPr id="1052" name="Freeform: Shape 1051">
            <a:extLst>
              <a:ext uri="{FF2B5EF4-FFF2-40B4-BE49-F238E27FC236}">
                <a16:creationId xmlns:a16="http://schemas.microsoft.com/office/drawing/2014/main" id="{5FDF4720-5445-47BE-89FE-E40D1AE6F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480073" cy="6858002"/>
          </a:xfrm>
          <a:custGeom>
            <a:avLst/>
            <a:gdLst>
              <a:gd name="connsiteX0" fmla="*/ 6130244 w 6480073"/>
              <a:gd name="connsiteY0" fmla="*/ 0 h 6858002"/>
              <a:gd name="connsiteX1" fmla="*/ 6212951 w 6480073"/>
              <a:gd name="connsiteY1" fmla="*/ 314584 h 6858002"/>
              <a:gd name="connsiteX2" fmla="*/ 5540779 w 6480073"/>
              <a:gd name="connsiteY2" fmla="*/ 6756649 h 6858002"/>
              <a:gd name="connsiteX3" fmla="*/ 5489971 w 6480073"/>
              <a:gd name="connsiteY3" fmla="*/ 6858002 h 6858002"/>
              <a:gd name="connsiteX4" fmla="*/ 0 w 6480073"/>
              <a:gd name="connsiteY4" fmla="*/ 6858002 h 6858002"/>
              <a:gd name="connsiteX5" fmla="*/ 0 w 6480073"/>
              <a:gd name="connsiteY5" fmla="*/ 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80073" h="6858002">
                <a:moveTo>
                  <a:pt x="6130244" y="0"/>
                </a:moveTo>
                <a:lnTo>
                  <a:pt x="6212951" y="314584"/>
                </a:lnTo>
                <a:cubicBezTo>
                  <a:pt x="6745828" y="2551616"/>
                  <a:pt x="6460994" y="4808873"/>
                  <a:pt x="5540779" y="6756649"/>
                </a:cubicBezTo>
                <a:lnTo>
                  <a:pt x="5489971" y="6858002"/>
                </a:lnTo>
                <a:lnTo>
                  <a:pt x="0" y="685800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54" name="Freeform: Shape 1053">
            <a:extLst>
              <a:ext uri="{FF2B5EF4-FFF2-40B4-BE49-F238E27FC236}">
                <a16:creationId xmlns:a16="http://schemas.microsoft.com/office/drawing/2014/main" id="{AC8710B4-A815-4082-9E4F-F13A000709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49216" cy="6858001"/>
          </a:xfrm>
          <a:custGeom>
            <a:avLst/>
            <a:gdLst>
              <a:gd name="connsiteX0" fmla="*/ 0 w 6249216"/>
              <a:gd name="connsiteY0" fmla="*/ 0 h 6858001"/>
              <a:gd name="connsiteX1" fmla="*/ 5893742 w 6249216"/>
              <a:gd name="connsiteY1" fmla="*/ 1 h 6858001"/>
              <a:gd name="connsiteX2" fmla="*/ 5993697 w 6249216"/>
              <a:gd name="connsiteY2" fmla="*/ 380651 h 6858001"/>
              <a:gd name="connsiteX3" fmla="*/ 5308924 w 6249216"/>
              <a:gd name="connsiteY3" fmla="*/ 6647018 h 6858001"/>
              <a:gd name="connsiteX4" fmla="*/ 5200672 w 6249216"/>
              <a:gd name="connsiteY4" fmla="*/ 6858001 h 6858001"/>
              <a:gd name="connsiteX5" fmla="*/ 1 w 6249216"/>
              <a:gd name="connsiteY5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9216" h="6858001">
                <a:moveTo>
                  <a:pt x="0" y="0"/>
                </a:moveTo>
                <a:lnTo>
                  <a:pt x="5893742" y="1"/>
                </a:lnTo>
                <a:lnTo>
                  <a:pt x="5993697" y="380651"/>
                </a:lnTo>
                <a:cubicBezTo>
                  <a:pt x="6511353" y="2559611"/>
                  <a:pt x="6222352" y="4758249"/>
                  <a:pt x="5308924" y="6647018"/>
                </a:cubicBezTo>
                <a:lnTo>
                  <a:pt x="5200672" y="6858001"/>
                </a:lnTo>
                <a:lnTo>
                  <a:pt x="1" y="685800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FB7BAC9-5472-43C4-8869-20A8A0CE7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396289"/>
            <a:ext cx="4782458" cy="1325563"/>
          </a:xfrm>
        </p:spPr>
        <p:txBody>
          <a:bodyPr>
            <a:normAutofit/>
          </a:bodyPr>
          <a:lstStyle/>
          <a:p>
            <a:r>
              <a:rPr lang="de-CH" b="1"/>
              <a:t>Ihr Firmenname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7D822755-6039-4DA9-8BB7-AC9CDBA8F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71982"/>
            <a:ext cx="4782458" cy="31816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de-CH" sz="1800"/>
              <a:t>Beschreibung Ihrer Firma (Werte, Nachhaltigkeits- und Energieziele etc.)</a:t>
            </a:r>
          </a:p>
          <a:p>
            <a:pPr marL="0" indent="0">
              <a:buNone/>
            </a:pPr>
            <a:endParaRPr lang="de-CH" sz="1800"/>
          </a:p>
          <a:p>
            <a:pPr marL="0" indent="0">
              <a:buNone/>
            </a:pPr>
            <a:r>
              <a:rPr lang="fr-FR" sz="1800"/>
              <a:t>Description de votre entreprise (valeurs, objectifs en matière de durabilité et d'énergie, etc.</a:t>
            </a:r>
            <a:endParaRPr lang="de-CH" sz="1800"/>
          </a:p>
          <a:p>
            <a:pPr marL="0" indent="0">
              <a:buNone/>
            </a:pPr>
            <a:endParaRPr lang="de-CH" sz="1800"/>
          </a:p>
          <a:p>
            <a:pPr marL="0" indent="0">
              <a:buNone/>
            </a:pPr>
            <a:endParaRPr lang="de-CH" sz="180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970CAAC-9491-495D-9519-B0D33668E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672" y="6199632"/>
            <a:ext cx="4394857" cy="36512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de-CH" sz="900" dirty="0">
                <a:solidFill>
                  <a:schemeClr val="tx1">
                    <a:alpha val="80000"/>
                  </a:schemeClr>
                </a:solidFill>
              </a:rPr>
              <a:t>AM Suisse Best-Practice vom Unternehmer für Unternehmer:</a:t>
            </a:r>
            <a:br>
              <a:rPr lang="de-CH" sz="900" dirty="0">
                <a:solidFill>
                  <a:schemeClr val="tx1">
                    <a:alpha val="80000"/>
                  </a:schemeClr>
                </a:solidFill>
              </a:rPr>
            </a:br>
            <a:r>
              <a:rPr lang="de-CH" sz="900" dirty="0">
                <a:solidFill>
                  <a:schemeClr val="tx1">
                    <a:alpha val="80000"/>
                  </a:schemeClr>
                </a:solidFill>
              </a:rPr>
              <a:t>Energiesparmassnahmen, Energieverbrauchsoptimierung und Versorgungssicherheit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24B4A35-CC90-4CF9-A69D-91182FE63248}"/>
              </a:ext>
            </a:extLst>
          </p:cNvPr>
          <p:cNvSpPr txBox="1"/>
          <p:nvPr/>
        </p:nvSpPr>
        <p:spPr>
          <a:xfrm>
            <a:off x="457200" y="803325"/>
            <a:ext cx="38389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CH" sz="3000"/>
              <a:t>Ihr Titelbild / </a:t>
            </a:r>
            <a:br>
              <a:rPr lang="de-CH" sz="3000"/>
            </a:br>
            <a:r>
              <a:rPr lang="de-CH" sz="3000"/>
              <a:t>votre image préferée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56AEA15-8A0D-4046-899C-F3CCFC426123}"/>
              </a:ext>
            </a:extLst>
          </p:cNvPr>
          <p:cNvSpPr txBox="1"/>
          <p:nvPr/>
        </p:nvSpPr>
        <p:spPr>
          <a:xfrm>
            <a:off x="9601200" y="-11222"/>
            <a:ext cx="2590799" cy="1477328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de-CH" sz="3000">
                <a:solidFill>
                  <a:schemeClr val="bg1"/>
                </a:solidFill>
              </a:rPr>
              <a:t>Ihr Logo / </a:t>
            </a:r>
            <a:br>
              <a:rPr lang="de-CH" sz="3000">
                <a:solidFill>
                  <a:schemeClr val="bg1"/>
                </a:solidFill>
              </a:rPr>
            </a:br>
            <a:r>
              <a:rPr lang="de-CH" sz="3000">
                <a:solidFill>
                  <a:schemeClr val="bg1"/>
                </a:solidFill>
              </a:rPr>
              <a:t>votre logo</a:t>
            </a:r>
            <a:br>
              <a:rPr lang="de-CH" sz="3000">
                <a:solidFill>
                  <a:schemeClr val="bg1"/>
                </a:solidFill>
              </a:rPr>
            </a:br>
            <a:endParaRPr lang="de-CH" sz="3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286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FC756C-B0FC-4594-9DDB-E132C8218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8990012" cy="1325563"/>
          </a:xfrm>
        </p:spPr>
        <p:txBody>
          <a:bodyPr>
            <a:normAutofit fontScale="90000"/>
          </a:bodyPr>
          <a:lstStyle/>
          <a:p>
            <a:r>
              <a:rPr lang="de-CH" sz="2400" dirty="0"/>
              <a:t>Ihr Firmenname:</a:t>
            </a:r>
            <a:br>
              <a:rPr lang="de-CH" sz="2400" dirty="0"/>
            </a:br>
            <a:br>
              <a:rPr lang="de-CH" sz="2400" dirty="0"/>
            </a:br>
            <a:r>
              <a:rPr lang="de-CH" sz="2400" dirty="0"/>
              <a:t>Energieerzeugung für Eigengebrauch /</a:t>
            </a:r>
            <a:br>
              <a:rPr lang="de-CH" sz="2400" dirty="0"/>
            </a:br>
            <a:r>
              <a:rPr lang="fr-FR" sz="2400" dirty="0"/>
              <a:t>Production d'énergie pour l'usage dans l'entreprise</a:t>
            </a:r>
            <a:endParaRPr lang="de-CH" sz="240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7B6DF47-5414-46F9-9574-772525F13C64}"/>
              </a:ext>
            </a:extLst>
          </p:cNvPr>
          <p:cNvSpPr txBox="1"/>
          <p:nvPr/>
        </p:nvSpPr>
        <p:spPr>
          <a:xfrm>
            <a:off x="991031" y="5658733"/>
            <a:ext cx="3951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Bildlegende 1 / Bildbeschrieb 1</a:t>
            </a:r>
            <a:b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Légende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l'image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3ED4493-2EAA-4578-AF7E-1DA636E22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109" y="6356350"/>
            <a:ext cx="10581416" cy="365125"/>
          </a:xfrm>
        </p:spPr>
        <p:txBody>
          <a:bodyPr/>
          <a:lstStyle/>
          <a:p>
            <a:r>
              <a:rPr lang="de-CH" dirty="0"/>
              <a:t>AM Suisse Best-Practice: Massnahmenbeispiele für Energieoptimierung und Versorgungssicherheit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1FFCB7B-8FE9-4117-B294-F4129E7FD4D0}"/>
              </a:ext>
            </a:extLst>
          </p:cNvPr>
          <p:cNvSpPr txBox="1"/>
          <p:nvPr/>
        </p:nvSpPr>
        <p:spPr>
          <a:xfrm>
            <a:off x="6235693" y="5658732"/>
            <a:ext cx="3951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Bildlegende 2 / Bildbeschrieb 2</a:t>
            </a:r>
            <a:b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Légende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l'image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F7D59FF-211E-4943-A21A-6B3DDAA58772}"/>
              </a:ext>
            </a:extLst>
          </p:cNvPr>
          <p:cNvSpPr txBox="1"/>
          <p:nvPr/>
        </p:nvSpPr>
        <p:spPr>
          <a:xfrm>
            <a:off x="9601200" y="-11222"/>
            <a:ext cx="2590799" cy="1477328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3000" dirty="0">
                <a:solidFill>
                  <a:schemeClr val="bg1"/>
                </a:solidFill>
              </a:rPr>
              <a:t>Ihr Logo / </a:t>
            </a:r>
            <a:br>
              <a:rPr lang="de-CH" sz="3000" dirty="0">
                <a:solidFill>
                  <a:schemeClr val="bg1"/>
                </a:solidFill>
              </a:rPr>
            </a:br>
            <a:r>
              <a:rPr lang="de-CH" sz="3000" dirty="0" err="1">
                <a:solidFill>
                  <a:schemeClr val="bg1"/>
                </a:solidFill>
              </a:rPr>
              <a:t>votre</a:t>
            </a:r>
            <a:r>
              <a:rPr lang="de-CH" sz="3000" dirty="0">
                <a:solidFill>
                  <a:schemeClr val="bg1"/>
                </a:solidFill>
              </a:rPr>
              <a:t> logo</a:t>
            </a:r>
            <a:br>
              <a:rPr lang="de-CH" sz="3000" dirty="0">
                <a:solidFill>
                  <a:schemeClr val="bg1"/>
                </a:solidFill>
              </a:rPr>
            </a:br>
            <a:endParaRPr lang="de-CH" sz="3000" dirty="0">
              <a:solidFill>
                <a:schemeClr val="bg1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CA1A6F0-1030-4967-B442-4BE7305F6862}"/>
              </a:ext>
            </a:extLst>
          </p:cNvPr>
          <p:cNvSpPr/>
          <p:nvPr/>
        </p:nvSpPr>
        <p:spPr>
          <a:xfrm>
            <a:off x="835109" y="1820917"/>
            <a:ext cx="4123146" cy="3547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C29755D7-53CD-4C6B-941C-A1CA7AFDC1F2}"/>
              </a:ext>
            </a:extLst>
          </p:cNvPr>
          <p:cNvSpPr/>
          <p:nvPr/>
        </p:nvSpPr>
        <p:spPr>
          <a:xfrm>
            <a:off x="6332019" y="1820917"/>
            <a:ext cx="4123146" cy="3547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18790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FC756C-B0FC-4594-9DDB-E132C8218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8990012" cy="1325563"/>
          </a:xfrm>
        </p:spPr>
        <p:txBody>
          <a:bodyPr>
            <a:normAutofit fontScale="90000"/>
          </a:bodyPr>
          <a:lstStyle/>
          <a:p>
            <a:r>
              <a:rPr lang="de-CH" sz="2400" dirty="0"/>
              <a:t>Ihr Firmenname:</a:t>
            </a:r>
            <a:br>
              <a:rPr lang="de-CH" sz="2400" dirty="0"/>
            </a:br>
            <a:br>
              <a:rPr lang="de-CH" sz="2400" dirty="0"/>
            </a:br>
            <a:r>
              <a:rPr lang="de-CH" sz="2400" dirty="0"/>
              <a:t>Energiesparmassnahmen Werkstatt /</a:t>
            </a:r>
            <a:br>
              <a:rPr lang="de-CH" sz="2400" dirty="0"/>
            </a:br>
            <a:r>
              <a:rPr lang="de-CH" sz="2400" dirty="0" err="1"/>
              <a:t>Mesures</a:t>
            </a:r>
            <a:r>
              <a:rPr lang="de-CH" sz="2400" dirty="0"/>
              <a:t> </a:t>
            </a:r>
            <a:r>
              <a:rPr lang="de-CH" sz="2400" dirty="0" err="1"/>
              <a:t>d'économies</a:t>
            </a:r>
            <a:r>
              <a:rPr lang="de-CH" sz="2400" dirty="0"/>
              <a:t> </a:t>
            </a:r>
            <a:r>
              <a:rPr lang="de-CH" sz="2400" dirty="0" err="1"/>
              <a:t>d'énergie</a:t>
            </a:r>
            <a:r>
              <a:rPr lang="de-CH" sz="2400" dirty="0"/>
              <a:t> à </a:t>
            </a:r>
            <a:r>
              <a:rPr lang="de-CH" sz="2400" dirty="0" err="1"/>
              <a:t>l’atelier</a:t>
            </a:r>
            <a:endParaRPr lang="de-CH" sz="240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7B6DF47-5414-46F9-9574-772525F13C64}"/>
              </a:ext>
            </a:extLst>
          </p:cNvPr>
          <p:cNvSpPr txBox="1"/>
          <p:nvPr/>
        </p:nvSpPr>
        <p:spPr>
          <a:xfrm>
            <a:off x="991031" y="5658733"/>
            <a:ext cx="3951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Bildlegende 1 / Bildbeschrieb 1</a:t>
            </a:r>
            <a:b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Légende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l'image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3ED4493-2EAA-4578-AF7E-1DA636E22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109" y="6356350"/>
            <a:ext cx="10581416" cy="365125"/>
          </a:xfrm>
        </p:spPr>
        <p:txBody>
          <a:bodyPr/>
          <a:lstStyle/>
          <a:p>
            <a:r>
              <a:rPr lang="de-CH" dirty="0"/>
              <a:t>AM Suisse Best-Practice: Massnahmenbeispiele für Energieoptimierung und Versorgungssicherheit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1FFCB7B-8FE9-4117-B294-F4129E7FD4D0}"/>
              </a:ext>
            </a:extLst>
          </p:cNvPr>
          <p:cNvSpPr txBox="1"/>
          <p:nvPr/>
        </p:nvSpPr>
        <p:spPr>
          <a:xfrm>
            <a:off x="6235693" y="5658732"/>
            <a:ext cx="3951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Bildlegende 2 / Bildbeschrieb 2</a:t>
            </a:r>
            <a:b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Légende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l'image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F7D59FF-211E-4943-A21A-6B3DDAA58772}"/>
              </a:ext>
            </a:extLst>
          </p:cNvPr>
          <p:cNvSpPr txBox="1"/>
          <p:nvPr/>
        </p:nvSpPr>
        <p:spPr>
          <a:xfrm>
            <a:off x="9601200" y="-11222"/>
            <a:ext cx="2590799" cy="1477328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3000" dirty="0">
                <a:solidFill>
                  <a:schemeClr val="bg1"/>
                </a:solidFill>
              </a:rPr>
              <a:t>Ihr Logo / </a:t>
            </a:r>
            <a:br>
              <a:rPr lang="de-CH" sz="3000" dirty="0">
                <a:solidFill>
                  <a:schemeClr val="bg1"/>
                </a:solidFill>
              </a:rPr>
            </a:br>
            <a:r>
              <a:rPr lang="de-CH" sz="3000" dirty="0" err="1">
                <a:solidFill>
                  <a:schemeClr val="bg1"/>
                </a:solidFill>
              </a:rPr>
              <a:t>votre</a:t>
            </a:r>
            <a:r>
              <a:rPr lang="de-CH" sz="3000" dirty="0">
                <a:solidFill>
                  <a:schemeClr val="bg1"/>
                </a:solidFill>
              </a:rPr>
              <a:t> logo</a:t>
            </a:r>
            <a:br>
              <a:rPr lang="de-CH" sz="3000" dirty="0">
                <a:solidFill>
                  <a:schemeClr val="bg1"/>
                </a:solidFill>
              </a:rPr>
            </a:br>
            <a:endParaRPr lang="de-CH" sz="3000" dirty="0">
              <a:solidFill>
                <a:schemeClr val="bg1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CA1A6F0-1030-4967-B442-4BE7305F6862}"/>
              </a:ext>
            </a:extLst>
          </p:cNvPr>
          <p:cNvSpPr/>
          <p:nvPr/>
        </p:nvSpPr>
        <p:spPr>
          <a:xfrm>
            <a:off x="835109" y="1820917"/>
            <a:ext cx="4123146" cy="3547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C29755D7-53CD-4C6B-941C-A1CA7AFDC1F2}"/>
              </a:ext>
            </a:extLst>
          </p:cNvPr>
          <p:cNvSpPr/>
          <p:nvPr/>
        </p:nvSpPr>
        <p:spPr>
          <a:xfrm>
            <a:off x="6332019" y="1820917"/>
            <a:ext cx="4123146" cy="3547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5673A772-2424-49E2-9E91-7D9D61A27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366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FC756C-B0FC-4594-9DDB-E132C8218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8990012" cy="1325563"/>
          </a:xfrm>
        </p:spPr>
        <p:txBody>
          <a:bodyPr>
            <a:normAutofit fontScale="90000"/>
          </a:bodyPr>
          <a:lstStyle/>
          <a:p>
            <a:r>
              <a:rPr lang="de-CH" sz="2400" dirty="0"/>
              <a:t>Ihr Firmenname:</a:t>
            </a:r>
            <a:br>
              <a:rPr lang="de-CH" sz="2400" dirty="0"/>
            </a:br>
            <a:br>
              <a:rPr lang="de-CH" sz="2400" dirty="0"/>
            </a:br>
            <a:r>
              <a:rPr lang="de-CH" sz="2400" dirty="0"/>
              <a:t>Energiesparmassnahmen Werkstatt /</a:t>
            </a:r>
            <a:br>
              <a:rPr lang="de-CH" sz="2400" dirty="0"/>
            </a:br>
            <a:r>
              <a:rPr lang="de-CH" sz="2400" dirty="0" err="1"/>
              <a:t>Mesures</a:t>
            </a:r>
            <a:r>
              <a:rPr lang="de-CH" sz="2400" dirty="0"/>
              <a:t> </a:t>
            </a:r>
            <a:r>
              <a:rPr lang="de-CH" sz="2400" dirty="0" err="1"/>
              <a:t>d'économies</a:t>
            </a:r>
            <a:r>
              <a:rPr lang="de-CH" sz="2400" dirty="0"/>
              <a:t> </a:t>
            </a:r>
            <a:r>
              <a:rPr lang="de-CH" sz="2400" dirty="0" err="1"/>
              <a:t>d'énergie</a:t>
            </a:r>
            <a:r>
              <a:rPr lang="de-CH" sz="2400" dirty="0"/>
              <a:t> à </a:t>
            </a:r>
            <a:r>
              <a:rPr lang="de-CH" sz="2400" dirty="0" err="1"/>
              <a:t>l’atelier</a:t>
            </a:r>
            <a:endParaRPr lang="de-CH" sz="240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7B6DF47-5414-46F9-9574-772525F13C64}"/>
              </a:ext>
            </a:extLst>
          </p:cNvPr>
          <p:cNvSpPr txBox="1"/>
          <p:nvPr/>
        </p:nvSpPr>
        <p:spPr>
          <a:xfrm>
            <a:off x="991031" y="5658733"/>
            <a:ext cx="3951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Bildlegende 1 / Bildbeschrieb 1</a:t>
            </a:r>
            <a:b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Légende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l'image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3ED4493-2EAA-4578-AF7E-1DA636E22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109" y="6356350"/>
            <a:ext cx="10581416" cy="365125"/>
          </a:xfrm>
        </p:spPr>
        <p:txBody>
          <a:bodyPr/>
          <a:lstStyle/>
          <a:p>
            <a:r>
              <a:rPr lang="de-CH" dirty="0"/>
              <a:t>AM Suisse Best-Practice: Massnahmenbeispiele für Energieoptimierung und Versorgungssicherheit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1FFCB7B-8FE9-4117-B294-F4129E7FD4D0}"/>
              </a:ext>
            </a:extLst>
          </p:cNvPr>
          <p:cNvSpPr txBox="1"/>
          <p:nvPr/>
        </p:nvSpPr>
        <p:spPr>
          <a:xfrm>
            <a:off x="6235693" y="5658732"/>
            <a:ext cx="3951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Bildlegende 2 / Bildbeschrieb 2</a:t>
            </a:r>
            <a:b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Légende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l'image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F7D59FF-211E-4943-A21A-6B3DDAA58772}"/>
              </a:ext>
            </a:extLst>
          </p:cNvPr>
          <p:cNvSpPr txBox="1"/>
          <p:nvPr/>
        </p:nvSpPr>
        <p:spPr>
          <a:xfrm>
            <a:off x="9601200" y="-11222"/>
            <a:ext cx="2590799" cy="1477328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3000" dirty="0">
                <a:solidFill>
                  <a:schemeClr val="bg1"/>
                </a:solidFill>
              </a:rPr>
              <a:t>Ihr Logo / </a:t>
            </a:r>
            <a:br>
              <a:rPr lang="de-CH" sz="3000" dirty="0">
                <a:solidFill>
                  <a:schemeClr val="bg1"/>
                </a:solidFill>
              </a:rPr>
            </a:br>
            <a:r>
              <a:rPr lang="de-CH" sz="3000" dirty="0" err="1">
                <a:solidFill>
                  <a:schemeClr val="bg1"/>
                </a:solidFill>
              </a:rPr>
              <a:t>votre</a:t>
            </a:r>
            <a:r>
              <a:rPr lang="de-CH" sz="3000" dirty="0">
                <a:solidFill>
                  <a:schemeClr val="bg1"/>
                </a:solidFill>
              </a:rPr>
              <a:t> logo</a:t>
            </a:r>
            <a:br>
              <a:rPr lang="de-CH" sz="3000" dirty="0">
                <a:solidFill>
                  <a:schemeClr val="bg1"/>
                </a:solidFill>
              </a:rPr>
            </a:br>
            <a:endParaRPr lang="de-CH" sz="3000" dirty="0">
              <a:solidFill>
                <a:schemeClr val="bg1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CA1A6F0-1030-4967-B442-4BE7305F6862}"/>
              </a:ext>
            </a:extLst>
          </p:cNvPr>
          <p:cNvSpPr/>
          <p:nvPr/>
        </p:nvSpPr>
        <p:spPr>
          <a:xfrm>
            <a:off x="835109" y="1820917"/>
            <a:ext cx="4123146" cy="3547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C29755D7-53CD-4C6B-941C-A1CA7AFDC1F2}"/>
              </a:ext>
            </a:extLst>
          </p:cNvPr>
          <p:cNvSpPr/>
          <p:nvPr/>
        </p:nvSpPr>
        <p:spPr>
          <a:xfrm>
            <a:off x="6332019" y="1820917"/>
            <a:ext cx="4123146" cy="3547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5673A772-2424-49E2-9E91-7D9D61A27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150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FC756C-B0FC-4594-9DDB-E132C8218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8990012" cy="1325563"/>
          </a:xfrm>
        </p:spPr>
        <p:txBody>
          <a:bodyPr>
            <a:normAutofit fontScale="90000"/>
          </a:bodyPr>
          <a:lstStyle/>
          <a:p>
            <a:r>
              <a:rPr lang="de-CH" sz="2400" dirty="0"/>
              <a:t>Ihr Firmenname:</a:t>
            </a:r>
            <a:br>
              <a:rPr lang="de-CH" sz="2400" dirty="0"/>
            </a:br>
            <a:br>
              <a:rPr lang="de-CH" sz="2400" dirty="0"/>
            </a:br>
            <a:r>
              <a:rPr lang="de-CH" sz="2400" dirty="0"/>
              <a:t>Energiesparmassnahmen Büroräume /</a:t>
            </a:r>
            <a:br>
              <a:rPr lang="de-CH" sz="2400" dirty="0"/>
            </a:br>
            <a:r>
              <a:rPr lang="de-CH" sz="2400" dirty="0" err="1"/>
              <a:t>Mesures</a:t>
            </a:r>
            <a:r>
              <a:rPr lang="de-CH" sz="2400" dirty="0"/>
              <a:t> </a:t>
            </a:r>
            <a:r>
              <a:rPr lang="de-CH" sz="2400" dirty="0" err="1"/>
              <a:t>d'économies</a:t>
            </a:r>
            <a:r>
              <a:rPr lang="de-CH" sz="2400" dirty="0"/>
              <a:t> </a:t>
            </a:r>
            <a:r>
              <a:rPr lang="de-CH" sz="2400" dirty="0" err="1"/>
              <a:t>d'énergie</a:t>
            </a:r>
            <a:r>
              <a:rPr lang="de-CH" sz="2400" dirty="0"/>
              <a:t> </a:t>
            </a:r>
            <a:r>
              <a:rPr lang="de-CH" sz="2400" dirty="0" err="1"/>
              <a:t>aux</a:t>
            </a:r>
            <a:r>
              <a:rPr lang="de-CH" sz="2400" dirty="0"/>
              <a:t> </a:t>
            </a:r>
            <a:r>
              <a:rPr lang="de-CH" sz="2400" dirty="0" err="1"/>
              <a:t>bureaux</a:t>
            </a:r>
            <a:endParaRPr lang="de-CH" sz="240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7B6DF47-5414-46F9-9574-772525F13C64}"/>
              </a:ext>
            </a:extLst>
          </p:cNvPr>
          <p:cNvSpPr txBox="1"/>
          <p:nvPr/>
        </p:nvSpPr>
        <p:spPr>
          <a:xfrm>
            <a:off x="991031" y="5658733"/>
            <a:ext cx="3951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Bildlegende 1 / Bildbeschrieb 1</a:t>
            </a:r>
            <a:b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Légende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l'image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3ED4493-2EAA-4578-AF7E-1DA636E22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109" y="6356350"/>
            <a:ext cx="10581416" cy="365125"/>
          </a:xfrm>
        </p:spPr>
        <p:txBody>
          <a:bodyPr/>
          <a:lstStyle/>
          <a:p>
            <a:r>
              <a:rPr lang="de-CH" dirty="0"/>
              <a:t>AM Suisse Best-Practice: Massnahmenbeispiele für Energieoptimierung und Versorgungssicherheit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1FFCB7B-8FE9-4117-B294-F4129E7FD4D0}"/>
              </a:ext>
            </a:extLst>
          </p:cNvPr>
          <p:cNvSpPr txBox="1"/>
          <p:nvPr/>
        </p:nvSpPr>
        <p:spPr>
          <a:xfrm>
            <a:off x="6235693" y="5658732"/>
            <a:ext cx="3951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Bildlegende 2 / Bildbeschrieb 2</a:t>
            </a:r>
            <a:b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Légende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l'image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F7D59FF-211E-4943-A21A-6B3DDAA58772}"/>
              </a:ext>
            </a:extLst>
          </p:cNvPr>
          <p:cNvSpPr txBox="1"/>
          <p:nvPr/>
        </p:nvSpPr>
        <p:spPr>
          <a:xfrm>
            <a:off x="9601200" y="-11222"/>
            <a:ext cx="2590799" cy="1477328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3000" dirty="0">
                <a:solidFill>
                  <a:schemeClr val="bg1"/>
                </a:solidFill>
              </a:rPr>
              <a:t>Ihr Logo / </a:t>
            </a:r>
            <a:br>
              <a:rPr lang="de-CH" sz="3000" dirty="0">
                <a:solidFill>
                  <a:schemeClr val="bg1"/>
                </a:solidFill>
              </a:rPr>
            </a:br>
            <a:r>
              <a:rPr lang="de-CH" sz="3000" dirty="0" err="1">
                <a:solidFill>
                  <a:schemeClr val="bg1"/>
                </a:solidFill>
              </a:rPr>
              <a:t>votre</a:t>
            </a:r>
            <a:r>
              <a:rPr lang="de-CH" sz="3000" dirty="0">
                <a:solidFill>
                  <a:schemeClr val="bg1"/>
                </a:solidFill>
              </a:rPr>
              <a:t> logo</a:t>
            </a:r>
            <a:br>
              <a:rPr lang="de-CH" sz="3000" dirty="0">
                <a:solidFill>
                  <a:schemeClr val="bg1"/>
                </a:solidFill>
              </a:rPr>
            </a:br>
            <a:endParaRPr lang="de-CH" sz="3000" dirty="0">
              <a:solidFill>
                <a:schemeClr val="bg1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CA1A6F0-1030-4967-B442-4BE7305F6862}"/>
              </a:ext>
            </a:extLst>
          </p:cNvPr>
          <p:cNvSpPr/>
          <p:nvPr/>
        </p:nvSpPr>
        <p:spPr>
          <a:xfrm>
            <a:off x="835109" y="1820917"/>
            <a:ext cx="4123146" cy="3547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C29755D7-53CD-4C6B-941C-A1CA7AFDC1F2}"/>
              </a:ext>
            </a:extLst>
          </p:cNvPr>
          <p:cNvSpPr/>
          <p:nvPr/>
        </p:nvSpPr>
        <p:spPr>
          <a:xfrm>
            <a:off x="6332019" y="1820917"/>
            <a:ext cx="4123146" cy="3547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5673A772-2424-49E2-9E91-7D9D61A27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837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FC756C-B0FC-4594-9DDB-E132C8218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8990012" cy="1325563"/>
          </a:xfrm>
        </p:spPr>
        <p:txBody>
          <a:bodyPr>
            <a:normAutofit fontScale="90000"/>
          </a:bodyPr>
          <a:lstStyle/>
          <a:p>
            <a:r>
              <a:rPr lang="de-CH" sz="2400" dirty="0"/>
              <a:t>Ihr Firmenname:</a:t>
            </a:r>
            <a:br>
              <a:rPr lang="de-CH" sz="2400" dirty="0"/>
            </a:br>
            <a:br>
              <a:rPr lang="de-CH" sz="2400" dirty="0"/>
            </a:br>
            <a:r>
              <a:rPr lang="de-CH" sz="2400" dirty="0"/>
              <a:t>Elektromobilität</a:t>
            </a:r>
            <a:br>
              <a:rPr lang="de-CH" sz="2400" dirty="0"/>
            </a:br>
            <a:r>
              <a:rPr lang="de-CH" sz="2400" dirty="0" err="1"/>
              <a:t>Mobilité</a:t>
            </a:r>
            <a:r>
              <a:rPr lang="de-CH" sz="2400" dirty="0"/>
              <a:t> </a:t>
            </a:r>
            <a:r>
              <a:rPr lang="de-CH" sz="2400" dirty="0" err="1"/>
              <a:t>électrique</a:t>
            </a:r>
            <a:endParaRPr lang="de-CH" sz="240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7B6DF47-5414-46F9-9574-772525F13C64}"/>
              </a:ext>
            </a:extLst>
          </p:cNvPr>
          <p:cNvSpPr txBox="1"/>
          <p:nvPr/>
        </p:nvSpPr>
        <p:spPr>
          <a:xfrm>
            <a:off x="991031" y="5658733"/>
            <a:ext cx="3951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Bildlegende 1 / Bildbeschrieb 1</a:t>
            </a:r>
            <a:b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Légende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l'image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3ED4493-2EAA-4578-AF7E-1DA636E22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109" y="6356350"/>
            <a:ext cx="10581416" cy="365125"/>
          </a:xfrm>
        </p:spPr>
        <p:txBody>
          <a:bodyPr/>
          <a:lstStyle/>
          <a:p>
            <a:r>
              <a:rPr lang="de-CH" dirty="0"/>
              <a:t>AM Suisse Best-Practice: Massnahmenbeispiele für Energieoptimierung und Versorgungssicherheit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1FFCB7B-8FE9-4117-B294-F4129E7FD4D0}"/>
              </a:ext>
            </a:extLst>
          </p:cNvPr>
          <p:cNvSpPr txBox="1"/>
          <p:nvPr/>
        </p:nvSpPr>
        <p:spPr>
          <a:xfrm>
            <a:off x="6235693" y="5658732"/>
            <a:ext cx="3951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Bildlegende 2 / Bildbeschrieb 2</a:t>
            </a:r>
            <a:b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Légende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l'image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F7D59FF-211E-4943-A21A-6B3DDAA58772}"/>
              </a:ext>
            </a:extLst>
          </p:cNvPr>
          <p:cNvSpPr txBox="1"/>
          <p:nvPr/>
        </p:nvSpPr>
        <p:spPr>
          <a:xfrm>
            <a:off x="9601200" y="-11222"/>
            <a:ext cx="2590799" cy="1477328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3000" dirty="0">
                <a:solidFill>
                  <a:schemeClr val="bg1"/>
                </a:solidFill>
              </a:rPr>
              <a:t>Ihr Logo / </a:t>
            </a:r>
            <a:br>
              <a:rPr lang="de-CH" sz="3000" dirty="0">
                <a:solidFill>
                  <a:schemeClr val="bg1"/>
                </a:solidFill>
              </a:rPr>
            </a:br>
            <a:r>
              <a:rPr lang="de-CH" sz="3000" dirty="0" err="1">
                <a:solidFill>
                  <a:schemeClr val="bg1"/>
                </a:solidFill>
              </a:rPr>
              <a:t>votre</a:t>
            </a:r>
            <a:r>
              <a:rPr lang="de-CH" sz="3000" dirty="0">
                <a:solidFill>
                  <a:schemeClr val="bg1"/>
                </a:solidFill>
              </a:rPr>
              <a:t> logo</a:t>
            </a:r>
            <a:br>
              <a:rPr lang="de-CH" sz="3000" dirty="0">
                <a:solidFill>
                  <a:schemeClr val="bg1"/>
                </a:solidFill>
              </a:rPr>
            </a:br>
            <a:endParaRPr lang="de-CH" sz="3000" dirty="0">
              <a:solidFill>
                <a:schemeClr val="bg1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CA1A6F0-1030-4967-B442-4BE7305F6862}"/>
              </a:ext>
            </a:extLst>
          </p:cNvPr>
          <p:cNvSpPr/>
          <p:nvPr/>
        </p:nvSpPr>
        <p:spPr>
          <a:xfrm>
            <a:off x="835109" y="1820917"/>
            <a:ext cx="4123146" cy="3547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C29755D7-53CD-4C6B-941C-A1CA7AFDC1F2}"/>
              </a:ext>
            </a:extLst>
          </p:cNvPr>
          <p:cNvSpPr/>
          <p:nvPr/>
        </p:nvSpPr>
        <p:spPr>
          <a:xfrm>
            <a:off x="6332019" y="1820917"/>
            <a:ext cx="4123146" cy="3547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5673A772-2424-49E2-9E91-7D9D61A27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661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FC756C-B0FC-4594-9DDB-E132C8218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8990012" cy="1325563"/>
          </a:xfrm>
        </p:spPr>
        <p:txBody>
          <a:bodyPr>
            <a:normAutofit fontScale="90000"/>
          </a:bodyPr>
          <a:lstStyle/>
          <a:p>
            <a:r>
              <a:rPr lang="de-CH" sz="2400" dirty="0"/>
              <a:t>Ihr Firmenname:</a:t>
            </a:r>
            <a:br>
              <a:rPr lang="de-CH" sz="2400" dirty="0"/>
            </a:br>
            <a:br>
              <a:rPr lang="de-CH" sz="2400" dirty="0"/>
            </a:br>
            <a:r>
              <a:rPr lang="de-CH" sz="2400" dirty="0"/>
              <a:t>Energiespeicher / Puffer</a:t>
            </a:r>
            <a:br>
              <a:rPr lang="de-CH" sz="2400" dirty="0"/>
            </a:br>
            <a:r>
              <a:rPr lang="de-CH" sz="2400" dirty="0" err="1"/>
              <a:t>Accumulateur</a:t>
            </a:r>
            <a:r>
              <a:rPr lang="de-CH" sz="2400" dirty="0"/>
              <a:t> </a:t>
            </a:r>
            <a:r>
              <a:rPr lang="de-CH" sz="2400" dirty="0" err="1"/>
              <a:t>d'énergie</a:t>
            </a:r>
            <a:endParaRPr lang="de-CH" sz="240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7B6DF47-5414-46F9-9574-772525F13C64}"/>
              </a:ext>
            </a:extLst>
          </p:cNvPr>
          <p:cNvSpPr txBox="1"/>
          <p:nvPr/>
        </p:nvSpPr>
        <p:spPr>
          <a:xfrm>
            <a:off x="991031" y="5658733"/>
            <a:ext cx="3951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Bildlegende 1 / Bildbeschrieb 1</a:t>
            </a:r>
            <a:b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Légende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l'image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3ED4493-2EAA-4578-AF7E-1DA636E22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109" y="6356350"/>
            <a:ext cx="10581416" cy="365125"/>
          </a:xfrm>
        </p:spPr>
        <p:txBody>
          <a:bodyPr/>
          <a:lstStyle/>
          <a:p>
            <a:r>
              <a:rPr lang="de-CH" dirty="0"/>
              <a:t>AM Suisse Best-Practice: Massnahmenbeispiele für Energieoptimierung und Versorgungssicherheit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1FFCB7B-8FE9-4117-B294-F4129E7FD4D0}"/>
              </a:ext>
            </a:extLst>
          </p:cNvPr>
          <p:cNvSpPr txBox="1"/>
          <p:nvPr/>
        </p:nvSpPr>
        <p:spPr>
          <a:xfrm>
            <a:off x="6235693" y="5658732"/>
            <a:ext cx="3951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Bildlegende 2 / Bildbeschrieb 2</a:t>
            </a:r>
            <a:b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Légende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l'image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F7D59FF-211E-4943-A21A-6B3DDAA58772}"/>
              </a:ext>
            </a:extLst>
          </p:cNvPr>
          <p:cNvSpPr txBox="1"/>
          <p:nvPr/>
        </p:nvSpPr>
        <p:spPr>
          <a:xfrm>
            <a:off x="9601200" y="-11222"/>
            <a:ext cx="2590799" cy="1477328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3000" dirty="0">
                <a:solidFill>
                  <a:schemeClr val="bg1"/>
                </a:solidFill>
              </a:rPr>
              <a:t>Ihr Logo / </a:t>
            </a:r>
            <a:br>
              <a:rPr lang="de-CH" sz="3000" dirty="0">
                <a:solidFill>
                  <a:schemeClr val="bg1"/>
                </a:solidFill>
              </a:rPr>
            </a:br>
            <a:r>
              <a:rPr lang="de-CH" sz="3000" dirty="0" err="1">
                <a:solidFill>
                  <a:schemeClr val="bg1"/>
                </a:solidFill>
              </a:rPr>
              <a:t>votre</a:t>
            </a:r>
            <a:r>
              <a:rPr lang="de-CH" sz="3000" dirty="0">
                <a:solidFill>
                  <a:schemeClr val="bg1"/>
                </a:solidFill>
              </a:rPr>
              <a:t> logo</a:t>
            </a:r>
            <a:br>
              <a:rPr lang="de-CH" sz="3000" dirty="0">
                <a:solidFill>
                  <a:schemeClr val="bg1"/>
                </a:solidFill>
              </a:rPr>
            </a:br>
            <a:endParaRPr lang="de-CH" sz="3000" dirty="0">
              <a:solidFill>
                <a:schemeClr val="bg1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CA1A6F0-1030-4967-B442-4BE7305F6862}"/>
              </a:ext>
            </a:extLst>
          </p:cNvPr>
          <p:cNvSpPr/>
          <p:nvPr/>
        </p:nvSpPr>
        <p:spPr>
          <a:xfrm>
            <a:off x="835109" y="1820917"/>
            <a:ext cx="4123146" cy="3547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C29755D7-53CD-4C6B-941C-A1CA7AFDC1F2}"/>
              </a:ext>
            </a:extLst>
          </p:cNvPr>
          <p:cNvSpPr/>
          <p:nvPr/>
        </p:nvSpPr>
        <p:spPr>
          <a:xfrm>
            <a:off x="6332019" y="1820917"/>
            <a:ext cx="4123146" cy="3547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5673A772-2424-49E2-9E91-7D9D61A27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215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FC756C-B0FC-4594-9DDB-E132C8218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8990012" cy="1325563"/>
          </a:xfrm>
        </p:spPr>
        <p:txBody>
          <a:bodyPr>
            <a:normAutofit fontScale="90000"/>
          </a:bodyPr>
          <a:lstStyle/>
          <a:p>
            <a:r>
              <a:rPr lang="de-CH" sz="2400" dirty="0"/>
              <a:t>Ihr Firmenname:</a:t>
            </a:r>
            <a:br>
              <a:rPr lang="de-CH" sz="2400" dirty="0"/>
            </a:br>
            <a:br>
              <a:rPr lang="de-CH" sz="2400" dirty="0"/>
            </a:br>
            <a:r>
              <a:rPr lang="de-CH" sz="2400" dirty="0"/>
              <a:t>Organisatorische Energiesparmassnahmen / Ideen</a:t>
            </a:r>
            <a:br>
              <a:rPr lang="de-CH" sz="2400" dirty="0"/>
            </a:br>
            <a:r>
              <a:rPr lang="de-CH" sz="2400" dirty="0" err="1"/>
              <a:t>Mesures</a:t>
            </a:r>
            <a:r>
              <a:rPr lang="de-CH" sz="2400" dirty="0"/>
              <a:t> </a:t>
            </a:r>
            <a:r>
              <a:rPr lang="de-CH" sz="2400" dirty="0" err="1"/>
              <a:t>d'économies</a:t>
            </a:r>
            <a:r>
              <a:rPr lang="de-CH" sz="2400" dirty="0"/>
              <a:t> </a:t>
            </a:r>
            <a:r>
              <a:rPr lang="de-CH" sz="2400" dirty="0" err="1"/>
              <a:t>d'énergie</a:t>
            </a:r>
            <a:r>
              <a:rPr lang="de-CH" sz="2400" dirty="0"/>
              <a:t> </a:t>
            </a:r>
            <a:r>
              <a:rPr lang="de-CH" sz="2400" dirty="0" err="1"/>
              <a:t>organisatoires</a:t>
            </a:r>
            <a:r>
              <a:rPr lang="de-CH" sz="2400" dirty="0"/>
              <a:t> / </a:t>
            </a:r>
            <a:r>
              <a:rPr lang="de-CH" sz="2400" dirty="0" err="1"/>
              <a:t>idées</a:t>
            </a:r>
            <a:endParaRPr lang="de-CH" sz="240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7B6DF47-5414-46F9-9574-772525F13C64}"/>
              </a:ext>
            </a:extLst>
          </p:cNvPr>
          <p:cNvSpPr txBox="1"/>
          <p:nvPr/>
        </p:nvSpPr>
        <p:spPr>
          <a:xfrm>
            <a:off x="991031" y="5658733"/>
            <a:ext cx="3951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Bildlegende 1 / Bildbeschrieb 1</a:t>
            </a:r>
            <a:b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Légende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l'image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3ED4493-2EAA-4578-AF7E-1DA636E22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109" y="6356350"/>
            <a:ext cx="10581416" cy="365125"/>
          </a:xfrm>
        </p:spPr>
        <p:txBody>
          <a:bodyPr/>
          <a:lstStyle/>
          <a:p>
            <a:r>
              <a:rPr lang="de-CH" dirty="0"/>
              <a:t>AM Suisse Best-Practice: Massnahmenbeispiele für Energieoptimierung und Versorgungssicherheit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1FFCB7B-8FE9-4117-B294-F4129E7FD4D0}"/>
              </a:ext>
            </a:extLst>
          </p:cNvPr>
          <p:cNvSpPr txBox="1"/>
          <p:nvPr/>
        </p:nvSpPr>
        <p:spPr>
          <a:xfrm>
            <a:off x="6235693" y="5658732"/>
            <a:ext cx="3951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Bildlegende 2 / Bildbeschrieb 2</a:t>
            </a:r>
            <a:b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Légende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l'image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F7D59FF-211E-4943-A21A-6B3DDAA58772}"/>
              </a:ext>
            </a:extLst>
          </p:cNvPr>
          <p:cNvSpPr txBox="1"/>
          <p:nvPr/>
        </p:nvSpPr>
        <p:spPr>
          <a:xfrm>
            <a:off x="9601200" y="-11222"/>
            <a:ext cx="2590799" cy="1477328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3000" dirty="0">
                <a:solidFill>
                  <a:schemeClr val="bg1"/>
                </a:solidFill>
              </a:rPr>
              <a:t>Ihr Logo / </a:t>
            </a:r>
            <a:br>
              <a:rPr lang="de-CH" sz="3000" dirty="0">
                <a:solidFill>
                  <a:schemeClr val="bg1"/>
                </a:solidFill>
              </a:rPr>
            </a:br>
            <a:r>
              <a:rPr lang="de-CH" sz="3000" dirty="0" err="1">
                <a:solidFill>
                  <a:schemeClr val="bg1"/>
                </a:solidFill>
              </a:rPr>
              <a:t>votre</a:t>
            </a:r>
            <a:r>
              <a:rPr lang="de-CH" sz="3000" dirty="0">
                <a:solidFill>
                  <a:schemeClr val="bg1"/>
                </a:solidFill>
              </a:rPr>
              <a:t> logo</a:t>
            </a:r>
            <a:br>
              <a:rPr lang="de-CH" sz="3000" dirty="0">
                <a:solidFill>
                  <a:schemeClr val="bg1"/>
                </a:solidFill>
              </a:rPr>
            </a:br>
            <a:endParaRPr lang="de-CH" sz="3000" dirty="0">
              <a:solidFill>
                <a:schemeClr val="bg1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CA1A6F0-1030-4967-B442-4BE7305F6862}"/>
              </a:ext>
            </a:extLst>
          </p:cNvPr>
          <p:cNvSpPr/>
          <p:nvPr/>
        </p:nvSpPr>
        <p:spPr>
          <a:xfrm>
            <a:off x="835109" y="1820917"/>
            <a:ext cx="4123146" cy="3547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C29755D7-53CD-4C6B-941C-A1CA7AFDC1F2}"/>
              </a:ext>
            </a:extLst>
          </p:cNvPr>
          <p:cNvSpPr/>
          <p:nvPr/>
        </p:nvSpPr>
        <p:spPr>
          <a:xfrm>
            <a:off x="6332019" y="1820917"/>
            <a:ext cx="4123146" cy="3547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5673A772-2424-49E2-9E91-7D9D61A27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68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el 27">
            <a:extLst>
              <a:ext uri="{FF2B5EF4-FFF2-40B4-BE49-F238E27FC236}">
                <a16:creationId xmlns:a16="http://schemas.microsoft.com/office/drawing/2014/main" id="{9D0924F8-182A-4F57-80F6-C9F8EE652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400" dirty="0"/>
              <a:t>Kontaktdaten / </a:t>
            </a:r>
            <a:r>
              <a:rPr lang="de-CH" sz="2400" dirty="0" err="1"/>
              <a:t>Coordonnées</a:t>
            </a:r>
            <a:endParaRPr lang="de-CH" sz="2400" dirty="0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81DEAC9-92F4-4F79-8DC0-EAA732ABA749}"/>
              </a:ext>
            </a:extLst>
          </p:cNvPr>
          <p:cNvSpPr txBox="1"/>
          <p:nvPr/>
        </p:nvSpPr>
        <p:spPr>
          <a:xfrm>
            <a:off x="838199" y="2768846"/>
            <a:ext cx="31682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dirty="0">
                <a:latin typeface="Arial" panose="020B0604020202020204" pitchFamily="34" charset="0"/>
              </a:rPr>
              <a:t>Kontaktperson / Contact</a:t>
            </a:r>
          </a:p>
          <a:p>
            <a:r>
              <a:rPr lang="de-CH" sz="1600" dirty="0" err="1">
                <a:latin typeface="Arial" panose="020B0604020202020204" pitchFamily="34" charset="0"/>
              </a:rPr>
              <a:t>xxxx</a:t>
            </a:r>
            <a:endParaRPr lang="de-CH" sz="1600" dirty="0">
              <a:latin typeface="Arial" panose="020B0604020202020204" pitchFamily="34" charset="0"/>
            </a:endParaRPr>
          </a:p>
          <a:p>
            <a:r>
              <a:rPr lang="de-CH" sz="1600" dirty="0">
                <a:latin typeface="Arial" panose="020B0604020202020204" pitchFamily="34" charset="0"/>
              </a:rPr>
              <a:t>Tel: +41 xxx </a:t>
            </a:r>
            <a:r>
              <a:rPr lang="de-CH" sz="1600" dirty="0" err="1">
                <a:latin typeface="Arial" panose="020B0604020202020204" pitchFamily="34" charset="0"/>
              </a:rPr>
              <a:t>xxx</a:t>
            </a:r>
            <a:r>
              <a:rPr lang="de-CH" sz="1600" dirty="0">
                <a:latin typeface="Arial" panose="020B0604020202020204" pitchFamily="34" charset="0"/>
              </a:rPr>
              <a:t> xx </a:t>
            </a:r>
            <a:r>
              <a:rPr lang="de-CH" sz="1600" dirty="0" err="1">
                <a:latin typeface="Arial" panose="020B0604020202020204" pitchFamily="34" charset="0"/>
              </a:rPr>
              <a:t>xx</a:t>
            </a:r>
            <a:endParaRPr lang="de-CH" sz="1600" dirty="0">
              <a:latin typeface="Arial" panose="020B0604020202020204" pitchFamily="34" charset="0"/>
            </a:endParaRPr>
          </a:p>
          <a:p>
            <a:r>
              <a:rPr lang="de-CH" sz="1600" dirty="0">
                <a:latin typeface="Arial" panose="020B0604020202020204" pitchFamily="34" charset="0"/>
              </a:rPr>
              <a:t>E-Mail: xy</a:t>
            </a:r>
            <a:r>
              <a:rPr lang="de-CH" sz="1600" dirty="0">
                <a:latin typeface="Arial" panose="020B0604020202020204" pitchFamily="34" charset="0"/>
                <a:hlinkClick r:id="rId2"/>
              </a:rPr>
              <a:t>@</a:t>
            </a:r>
            <a:r>
              <a:rPr lang="de-CH" sz="1600" dirty="0">
                <a:latin typeface="Arial" panose="020B0604020202020204" pitchFamily="34" charset="0"/>
              </a:rPr>
              <a:t>xxxx.ch 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106A5EB5-D1FB-48EE-B7D7-F08D1689E92B}"/>
              </a:ext>
            </a:extLst>
          </p:cNvPr>
          <p:cNvSpPr txBox="1"/>
          <p:nvPr/>
        </p:nvSpPr>
        <p:spPr>
          <a:xfrm>
            <a:off x="840495" y="1800806"/>
            <a:ext cx="11172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Bei Fragen betreffend den aufgeführten Massnahmen können Sie sich gerne bei uns melden. </a:t>
            </a:r>
            <a:b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N'hésitez pas à nous contacter si vous avez des questions concernant les mesures mentionnées. </a:t>
            </a:r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E3372A2A-5C29-4019-A82D-0BB359CA5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9777861" cy="365125"/>
          </a:xfrm>
        </p:spPr>
        <p:txBody>
          <a:bodyPr/>
          <a:lstStyle/>
          <a:p>
            <a:r>
              <a:rPr lang="de-CH" dirty="0"/>
              <a:t>AM Suisse Best-Practice: Massnahmenbeispiele für Energieoptimierung und Versorgungssicherheit</a:t>
            </a:r>
          </a:p>
        </p:txBody>
      </p:sp>
    </p:spTree>
    <p:extLst>
      <p:ext uri="{BB962C8B-B14F-4D97-AF65-F5344CB8AC3E}">
        <p14:creationId xmlns:p14="http://schemas.microsoft.com/office/powerpoint/2010/main" val="171763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479</Words>
  <Application>Microsoft Office PowerPoint</Application>
  <PresentationFormat>Breitbild</PresentationFormat>
  <Paragraphs>49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</vt:lpstr>
      <vt:lpstr>Ihr Firmenname</vt:lpstr>
      <vt:lpstr>Ihr Firmenname:  Energieerzeugung für Eigengebrauch / Production d'énergie pour l'usage dans l'entreprise</vt:lpstr>
      <vt:lpstr>Ihr Firmenname:  Energiesparmassnahmen Werkstatt / Mesures d'économies d'énergie à l’atelier</vt:lpstr>
      <vt:lpstr>Ihr Firmenname:  Energiesparmassnahmen Werkstatt / Mesures d'économies d'énergie à l’atelier</vt:lpstr>
      <vt:lpstr>Ihr Firmenname:  Energiesparmassnahmen Büroräume / Mesures d'économies d'énergie aux bureaux</vt:lpstr>
      <vt:lpstr>Ihr Firmenname:  Elektromobilität Mobilité électrique</vt:lpstr>
      <vt:lpstr>Ihr Firmenname:  Energiespeicher / Puffer Accumulateur d'énergie</vt:lpstr>
      <vt:lpstr>Ihr Firmenname:  Organisatorische Energiesparmassnahmen / Ideen Mesures d'économies d'énergie organisatoires / idées</vt:lpstr>
      <vt:lpstr>Kontaktdaten / Coordonnées</vt:lpstr>
    </vt:vector>
  </TitlesOfParts>
  <Company>Apps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Soltermann AG</dc:title>
  <dc:creator>Julien Rafael</dc:creator>
  <cp:lastModifiedBy>Gurtner Seraina</cp:lastModifiedBy>
  <cp:revision>26</cp:revision>
  <cp:lastPrinted>2022-09-05T13:21:48Z</cp:lastPrinted>
  <dcterms:created xsi:type="dcterms:W3CDTF">2022-09-05T12:37:11Z</dcterms:created>
  <dcterms:modified xsi:type="dcterms:W3CDTF">2022-09-16T09:00:18Z</dcterms:modified>
</cp:coreProperties>
</file>