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1176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CC1512-126D-40F9-A175-AA22F5F3FFEB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5DF29-B655-4E6D-B274-6C12C62CA70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5542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5DF29-B655-4E6D-B274-6C12C62CA705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5569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58046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1775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310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879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3111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6268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59302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2492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45611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2365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60807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36214-B588-4AA1-9B4A-D7201568B3F4}" type="datetimeFigureOut">
              <a:rPr lang="de-CH" smtClean="0"/>
              <a:t>08.05.2020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3338B-2C62-492E-B953-284F6E3B96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000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uppieren 48"/>
          <p:cNvGrpSpPr/>
          <p:nvPr/>
        </p:nvGrpSpPr>
        <p:grpSpPr>
          <a:xfrm>
            <a:off x="339444" y="1547482"/>
            <a:ext cx="6447167" cy="7983149"/>
            <a:chOff x="339444" y="995032"/>
            <a:chExt cx="6447167" cy="7983149"/>
          </a:xfrm>
        </p:grpSpPr>
        <p:grpSp>
          <p:nvGrpSpPr>
            <p:cNvPr id="34" name="Gruppieren 33"/>
            <p:cNvGrpSpPr/>
            <p:nvPr/>
          </p:nvGrpSpPr>
          <p:grpSpPr>
            <a:xfrm>
              <a:off x="761819" y="995032"/>
              <a:ext cx="5068707" cy="5089568"/>
              <a:chOff x="761819" y="995032"/>
              <a:chExt cx="5068707" cy="5089568"/>
            </a:xfrm>
          </p:grpSpPr>
          <p:sp>
            <p:nvSpPr>
              <p:cNvPr id="4" name="Rechteck 3"/>
              <p:cNvSpPr/>
              <p:nvPr/>
            </p:nvSpPr>
            <p:spPr>
              <a:xfrm>
                <a:off x="761821" y="1982621"/>
                <a:ext cx="1272077" cy="4529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ts val="1400"/>
                  </a:lnSpc>
                </a:pPr>
                <a:r>
                  <a:rPr lang="it-CH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Servizi igienici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" name="Rechteck 4"/>
              <p:cNvSpPr/>
              <p:nvPr/>
            </p:nvSpPr>
            <p:spPr>
              <a:xfrm>
                <a:off x="761821" y="995032"/>
                <a:ext cx="1947196" cy="98758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it-CH" sz="1000" dirty="0">
                    <a:solidFill>
                      <a:schemeClr val="tx1"/>
                    </a:solidFill>
                    <a:latin typeface="Arial" panose="020B0604020202020204" pitchFamily="34" charset="0"/>
                  </a:rPr>
                  <a:t>Uffici 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Rechteck 5"/>
              <p:cNvSpPr/>
              <p:nvPr/>
            </p:nvSpPr>
            <p:spPr>
              <a:xfrm>
                <a:off x="2709017" y="995032"/>
                <a:ext cx="1264777" cy="98758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it-IT" sz="1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Sala riunione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Rechteck 6"/>
              <p:cNvSpPr/>
              <p:nvPr/>
            </p:nvSpPr>
            <p:spPr>
              <a:xfrm>
                <a:off x="2033898" y="1982621"/>
                <a:ext cx="1939896" cy="13758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it-CH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Esposizione / Vendita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Rechteck 7"/>
              <p:cNvSpPr/>
              <p:nvPr/>
            </p:nvSpPr>
            <p:spPr>
              <a:xfrm>
                <a:off x="761820" y="2435547"/>
                <a:ext cx="1272077" cy="91440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it-CH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Locali pause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hteck 8"/>
              <p:cNvSpPr/>
              <p:nvPr/>
            </p:nvSpPr>
            <p:spPr>
              <a:xfrm>
                <a:off x="1700613" y="3358496"/>
                <a:ext cx="2273181" cy="25466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it-CH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Officina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Rechteck 9"/>
              <p:cNvSpPr/>
              <p:nvPr/>
            </p:nvSpPr>
            <p:spPr>
              <a:xfrm>
                <a:off x="761819" y="3358494"/>
                <a:ext cx="938794" cy="254664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it-CH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Magazzino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Ellipse 10"/>
              <p:cNvSpPr/>
              <p:nvPr/>
            </p:nvSpPr>
            <p:spPr>
              <a:xfrm>
                <a:off x="3135062" y="4662439"/>
                <a:ext cx="206343" cy="206343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de-CH" sz="1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1360183" y="4725824"/>
                <a:ext cx="206343" cy="206343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de-CH" sz="1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Ellipse 12"/>
              <p:cNvSpPr/>
              <p:nvPr/>
            </p:nvSpPr>
            <p:spPr>
              <a:xfrm>
                <a:off x="1573671" y="2976434"/>
                <a:ext cx="206343" cy="206343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de-CH" sz="1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Ellipse 13"/>
              <p:cNvSpPr/>
              <p:nvPr/>
            </p:nvSpPr>
            <p:spPr>
              <a:xfrm>
                <a:off x="1930725" y="1385652"/>
                <a:ext cx="206343" cy="206343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de-CH" sz="1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Ellipse 14"/>
              <p:cNvSpPr/>
              <p:nvPr/>
            </p:nvSpPr>
            <p:spPr>
              <a:xfrm>
                <a:off x="3671578" y="1580965"/>
                <a:ext cx="206343" cy="206343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de-CH" sz="1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Ellipse 15"/>
              <p:cNvSpPr/>
              <p:nvPr/>
            </p:nvSpPr>
            <p:spPr>
              <a:xfrm>
                <a:off x="1684769" y="2183390"/>
                <a:ext cx="206343" cy="206343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de-CH" sz="1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2863460" y="2802393"/>
                <a:ext cx="206343" cy="206343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de-CH" sz="1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Rechteck 17"/>
              <p:cNvSpPr/>
              <p:nvPr/>
            </p:nvSpPr>
            <p:spPr>
              <a:xfrm>
                <a:off x="3135062" y="2013377"/>
                <a:ext cx="769301" cy="3791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 anchorCtr="0"/>
              <a:lstStyle/>
              <a:p>
                <a:pPr>
                  <a:lnSpc>
                    <a:spcPts val="1400"/>
                  </a:lnSpc>
                </a:pPr>
                <a:r>
                  <a:rPr lang="it-CH" sz="1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Bancone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Ellipse 18"/>
              <p:cNvSpPr/>
              <p:nvPr/>
            </p:nvSpPr>
            <p:spPr>
              <a:xfrm>
                <a:off x="3671577" y="2167131"/>
                <a:ext cx="206343" cy="206343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de-CH" sz="1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Pfeil nach links und rechts 19"/>
              <p:cNvSpPr/>
              <p:nvPr/>
            </p:nvSpPr>
            <p:spPr>
              <a:xfrm>
                <a:off x="2538101" y="1444033"/>
                <a:ext cx="341832" cy="170532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1" name="Pfeil nach links und rechts 20"/>
              <p:cNvSpPr/>
              <p:nvPr/>
            </p:nvSpPr>
            <p:spPr>
              <a:xfrm>
                <a:off x="1860353" y="2006147"/>
                <a:ext cx="341832" cy="170532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2" name="Pfeil nach links und rechts 21"/>
              <p:cNvSpPr/>
              <p:nvPr/>
            </p:nvSpPr>
            <p:spPr>
              <a:xfrm>
                <a:off x="1860353" y="2721882"/>
                <a:ext cx="341832" cy="170532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3" name="Pfeil nach links und rechts 22"/>
              <p:cNvSpPr/>
              <p:nvPr/>
            </p:nvSpPr>
            <p:spPr>
              <a:xfrm>
                <a:off x="1518521" y="3754668"/>
                <a:ext cx="341832" cy="170532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4" name="Pfeil nach links und rechts 23"/>
              <p:cNvSpPr/>
              <p:nvPr/>
            </p:nvSpPr>
            <p:spPr>
              <a:xfrm rot="5400000">
                <a:off x="2760717" y="3264685"/>
                <a:ext cx="341832" cy="170532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5" name="Pfeil nach links und rechts 24"/>
              <p:cNvSpPr/>
              <p:nvPr/>
            </p:nvSpPr>
            <p:spPr>
              <a:xfrm rot="5400000">
                <a:off x="2310463" y="1895528"/>
                <a:ext cx="341832" cy="170532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6" name="Pfeil nach links und rechts 25"/>
              <p:cNvSpPr/>
              <p:nvPr/>
            </p:nvSpPr>
            <p:spPr>
              <a:xfrm rot="5400000">
                <a:off x="2800199" y="1910949"/>
                <a:ext cx="341832" cy="170532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8" name="Pfeil nach links und rechts 27"/>
              <p:cNvSpPr/>
              <p:nvPr/>
            </p:nvSpPr>
            <p:spPr>
              <a:xfrm>
                <a:off x="3774748" y="2727645"/>
                <a:ext cx="341832" cy="170532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29" name="Pfeil nach links und rechts 28"/>
              <p:cNvSpPr/>
              <p:nvPr/>
            </p:nvSpPr>
            <p:spPr>
              <a:xfrm>
                <a:off x="3802878" y="4260820"/>
                <a:ext cx="341832" cy="170532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30" name="Pfeil nach links und rechts 29"/>
              <p:cNvSpPr/>
              <p:nvPr/>
            </p:nvSpPr>
            <p:spPr>
              <a:xfrm rot="5400000">
                <a:off x="1076147" y="5828418"/>
                <a:ext cx="341832" cy="170532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31" name="Rechteck 30"/>
              <p:cNvSpPr/>
              <p:nvPr/>
            </p:nvSpPr>
            <p:spPr>
              <a:xfrm>
                <a:off x="3816203" y="2913519"/>
                <a:ext cx="1272077" cy="91440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it-CH" sz="1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Parcheggio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ts val="1400"/>
                  </a:lnSpc>
                </a:pP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Rechteck 31"/>
              <p:cNvSpPr/>
              <p:nvPr/>
            </p:nvSpPr>
            <p:spPr>
              <a:xfrm rot="16200000">
                <a:off x="4737285" y="2913518"/>
                <a:ext cx="1272077" cy="91440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it-CH" sz="10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Strada</a:t>
                </a: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>
                  <a:lnSpc>
                    <a:spcPts val="1400"/>
                  </a:lnSpc>
                </a:pPr>
                <a:endParaRPr lang="de-CH" sz="10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" name="Pfeil nach links und rechts 34"/>
            <p:cNvSpPr/>
            <p:nvPr/>
          </p:nvSpPr>
          <p:spPr>
            <a:xfrm>
              <a:off x="4374827" y="1093974"/>
              <a:ext cx="341832" cy="170532"/>
            </a:xfrm>
            <a:prstGeom prst="leftRightArrow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4765439" y="1039723"/>
              <a:ext cx="181482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CH" sz="1000" dirty="0">
                  <a:latin typeface="Arial" panose="020B0604020202020204" pitchFamily="34" charset="0"/>
                </a:rPr>
                <a:t>Affiggere il manifesto dell’UFSP «Così ci proteggiamo» (appendice 6.1) a tutti gli ingressi e le uscite</a:t>
              </a:r>
              <a:r>
                <a:rPr lang="de-CH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de-CH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Textfeld 36"/>
            <p:cNvSpPr txBox="1"/>
            <p:nvPr/>
          </p:nvSpPr>
          <p:spPr>
            <a:xfrm>
              <a:off x="4704380" y="3978837"/>
              <a:ext cx="1814823" cy="2131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CH" sz="1000" b="1" dirty="0">
                  <a:latin typeface="Arial" panose="020B0604020202020204" pitchFamily="34" charset="0"/>
                </a:rPr>
                <a:t>Magazzino </a:t>
              </a:r>
              <a:r>
                <a:rPr lang="de-CH" sz="1000" b="1" dirty="0">
                  <a:latin typeface="Arial" panose="020B0604020202020204" pitchFamily="34" charset="0"/>
                </a:rPr>
                <a:t>/ </a:t>
              </a:r>
              <a:r>
                <a:rPr lang="it-CH" sz="1000" b="1" dirty="0">
                  <a:latin typeface="Arial" panose="020B0604020202020204" pitchFamily="34" charset="0"/>
                </a:rPr>
                <a:t>Officina</a:t>
              </a:r>
              <a:endParaRPr lang="de-CH" sz="1000" b="1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2 m di distanza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lvl="0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Segnaletica a pavimento 2 m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lvl="0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Contatto </a:t>
              </a:r>
              <a:r>
                <a:rPr lang="it-CH" sz="1000" dirty="0" err="1">
                  <a:latin typeface="Arial" panose="020B0604020202020204" pitchFamily="34" charset="0"/>
                </a:rPr>
                <a:t>max</a:t>
              </a:r>
              <a:r>
                <a:rPr lang="it-CH" sz="1000" dirty="0">
                  <a:latin typeface="Arial" panose="020B0604020202020204" pitchFamily="34" charset="0"/>
                </a:rPr>
                <a:t> 15 min.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lvl="0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 err="1">
                  <a:latin typeface="Arial" panose="020B0604020202020204" pitchFamily="34" charset="0"/>
                </a:rPr>
                <a:t>Event</a:t>
              </a:r>
              <a:r>
                <a:rPr lang="it-CH" sz="1000" dirty="0">
                  <a:latin typeface="Arial" panose="020B0604020202020204" pitchFamily="34" charset="0"/>
                </a:rPr>
                <a:t>. mascherina protettiva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lvl="0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1 persona ogni </a:t>
              </a:r>
              <a:r>
                <a:rPr lang="it-CH" sz="1000">
                  <a:latin typeface="Arial" panose="020B0604020202020204" pitchFamily="34" charset="0"/>
                </a:rPr>
                <a:t>10 </a:t>
              </a:r>
              <a:r>
                <a:rPr lang="it-CH" sz="1000"/>
                <a:t>m</a:t>
              </a:r>
              <a:r>
                <a:rPr lang="it-CH" sz="1000" baseline="30000"/>
                <a:t>2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lvl="0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Lavarsi le mani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lvl="0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Aerazione </a:t>
              </a:r>
              <a:endParaRPr lang="de-CH" sz="1000" dirty="0">
                <a:latin typeface="Arial" panose="020B0604020202020204" pitchFamily="34" charset="0"/>
              </a:endParaRPr>
            </a:p>
          </p:txBody>
        </p:sp>
        <p:sp>
          <p:nvSpPr>
            <p:cNvPr id="38" name="Ellipse 37"/>
            <p:cNvSpPr/>
            <p:nvPr/>
          </p:nvSpPr>
          <p:spPr>
            <a:xfrm>
              <a:off x="4442571" y="4010113"/>
              <a:ext cx="206343" cy="20634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400"/>
                </a:lnSpc>
              </a:pPr>
              <a:r>
                <a:rPr lang="de-CH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de-CH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518182" y="6256923"/>
              <a:ext cx="1684003" cy="272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b="1" dirty="0">
                  <a:latin typeface="Arial" panose="020B0604020202020204" pitchFamily="34" charset="0"/>
                </a:rPr>
                <a:t>Uffici / Locali per le pause / Sale </a:t>
              </a:r>
              <a:r>
                <a:rPr lang="it-IT" sz="1000" b="1" dirty="0">
                  <a:latin typeface="Arial" panose="020B0604020202020204" pitchFamily="34" charset="0"/>
                </a:rPr>
                <a:t>riunioni</a:t>
              </a: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2 m di distanza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Sedie a 2 m di distanza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Orario di lavoro scaglionato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Segnaletica a pavimento 2 m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1 persona ogni 4 </a:t>
              </a:r>
              <a:r>
                <a:rPr lang="it-CH" sz="1000" dirty="0" smtClean="0"/>
                <a:t>m</a:t>
              </a:r>
              <a:r>
                <a:rPr lang="it-CH" sz="1000" baseline="30000" dirty="0" smtClean="0"/>
                <a:t>2</a:t>
              </a: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 smtClean="0">
                  <a:latin typeface="Arial" panose="020B0604020202020204" pitchFamily="34" charset="0"/>
                </a:rPr>
                <a:t>Vetro </a:t>
              </a:r>
              <a:r>
                <a:rPr lang="it-CH" sz="1000" dirty="0">
                  <a:latin typeface="Arial" panose="020B0604020202020204" pitchFamily="34" charset="0"/>
                </a:rPr>
                <a:t>divisorio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Lavarsi le mani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Disinfezione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Stoviglie personali</a:t>
              </a:r>
              <a:endParaRPr lang="de-CH" sz="1000" dirty="0">
                <a:latin typeface="Arial" panose="020B0604020202020204" pitchFamily="34" charset="0"/>
              </a:endParaRP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2690903" y="6256923"/>
              <a:ext cx="1518923" cy="1515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CH" sz="1000" b="1" dirty="0">
                  <a:latin typeface="Arial" panose="020B0604020202020204" pitchFamily="34" charset="0"/>
                </a:rPr>
                <a:t>Servizi igienici:</a:t>
              </a:r>
              <a:endParaRPr lang="de-CH" sz="1000" b="1" dirty="0">
                <a:latin typeface="Arial" panose="020B0604020202020204" pitchFamily="34" charset="0"/>
              </a:endParaRPr>
            </a:p>
            <a:p>
              <a:pPr marL="179388" lvl="0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2 m di distanza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lvl="0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1 persona ogni 4 </a:t>
              </a:r>
              <a:r>
                <a:rPr lang="it-CH" sz="1000" dirty="0" smtClean="0"/>
                <a:t>m</a:t>
              </a:r>
              <a:r>
                <a:rPr lang="it-CH" sz="1000" baseline="30000" dirty="0" smtClean="0"/>
                <a:t>2</a:t>
              </a:r>
            </a:p>
            <a:p>
              <a:pPr marL="179388" lvl="0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 smtClean="0">
                  <a:latin typeface="Arial" panose="020B0604020202020204" pitchFamily="34" charset="0"/>
                </a:rPr>
                <a:t>Detergente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lvl="0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Asciugamani monouso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Pulizia</a:t>
              </a:r>
              <a:endParaRPr lang="de-CH" sz="1000" dirty="0">
                <a:latin typeface="Arial" panose="020B0604020202020204" pitchFamily="34" charset="0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4716659" y="6298038"/>
              <a:ext cx="2069952" cy="1990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CH" sz="1000" b="1" dirty="0">
                  <a:latin typeface="Arial" panose="020B0604020202020204" pitchFamily="34" charset="0"/>
                </a:rPr>
                <a:t>Esposizione / Vendita:</a:t>
              </a:r>
              <a:endParaRPr lang="de-CH" sz="1000" b="1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2 m di distanza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Segnaletica a pavimento 2 m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Contatto </a:t>
              </a:r>
              <a:r>
                <a:rPr lang="it-CH" sz="1000" dirty="0" err="1">
                  <a:latin typeface="Arial" panose="020B0604020202020204" pitchFamily="34" charset="0"/>
                </a:rPr>
                <a:t>max</a:t>
              </a:r>
              <a:r>
                <a:rPr lang="it-CH" sz="1000" dirty="0">
                  <a:latin typeface="Arial" panose="020B0604020202020204" pitchFamily="34" charset="0"/>
                </a:rPr>
                <a:t> 15 min.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 err="1">
                  <a:latin typeface="Arial" panose="020B0604020202020204" pitchFamily="34" charset="0"/>
                </a:rPr>
                <a:t>Event</a:t>
              </a:r>
              <a:r>
                <a:rPr lang="it-CH" sz="1000" dirty="0">
                  <a:latin typeface="Arial" panose="020B0604020202020204" pitchFamily="34" charset="0"/>
                </a:rPr>
                <a:t>. mascherina protettiva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1 persona ogni 10 </a:t>
              </a:r>
              <a:r>
                <a:rPr lang="it-CH" sz="1000" dirty="0" smtClean="0"/>
                <a:t>m</a:t>
              </a:r>
              <a:r>
                <a:rPr lang="it-CH" sz="1000" baseline="30000" dirty="0" smtClean="0"/>
                <a:t>2</a:t>
              </a: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 smtClean="0">
                  <a:latin typeface="Arial" panose="020B0604020202020204" pitchFamily="34" charset="0"/>
                </a:rPr>
                <a:t>Lavarsi </a:t>
              </a:r>
              <a:r>
                <a:rPr lang="it-CH" sz="1000" dirty="0">
                  <a:latin typeface="Arial" panose="020B0604020202020204" pitchFamily="34" charset="0"/>
                </a:rPr>
                <a:t>le mani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Disinfettante</a:t>
              </a:r>
              <a:endParaRPr lang="de-CH" sz="1000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Aerazione </a:t>
              </a:r>
              <a:endParaRPr lang="de-CH" sz="1000" dirty="0">
                <a:latin typeface="Arial" panose="020B0604020202020204" pitchFamily="34" charset="0"/>
              </a:endParaRP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2699451" y="8034332"/>
              <a:ext cx="1479442" cy="464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CH" sz="1000" b="1" dirty="0">
                  <a:latin typeface="Arial" panose="020B0604020202020204" pitchFamily="34" charset="0"/>
                </a:rPr>
                <a:t>Bancone:</a:t>
              </a:r>
              <a:endParaRPr lang="de-CH" sz="1000" b="1" dirty="0">
                <a:latin typeface="Arial" panose="020B0604020202020204" pitchFamily="34" charset="0"/>
              </a:endParaRPr>
            </a:p>
            <a:p>
              <a:pPr marL="179388" indent="-179388">
                <a:lnSpc>
                  <a:spcPts val="1400"/>
                </a:lnSpc>
                <a:spcBef>
                  <a:spcPts val="300"/>
                </a:spcBef>
                <a:buClr>
                  <a:srgbClr val="000000"/>
                </a:buClr>
                <a:buSzPct val="100000"/>
                <a:buFont typeface="Symbol" panose="05050102010706020507" pitchFamily="18" charset="2"/>
                <a:buChar char="-"/>
              </a:pPr>
              <a:r>
                <a:rPr lang="it-CH" sz="1000" dirty="0">
                  <a:latin typeface="Arial" panose="020B0604020202020204" pitchFamily="34" charset="0"/>
                </a:rPr>
                <a:t>Vetro divisorio</a:t>
              </a:r>
              <a:endParaRPr lang="de-CH" sz="1000" dirty="0">
                <a:latin typeface="Arial" panose="020B0604020202020204" pitchFamily="34" charset="0"/>
              </a:endParaRPr>
            </a:p>
          </p:txBody>
        </p:sp>
        <p:sp>
          <p:nvSpPr>
            <p:cNvPr id="45" name="Ellipse 44"/>
            <p:cNvSpPr/>
            <p:nvPr/>
          </p:nvSpPr>
          <p:spPr>
            <a:xfrm>
              <a:off x="339444" y="6298038"/>
              <a:ext cx="206343" cy="20634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400"/>
                </a:lnSpc>
              </a:pPr>
              <a:r>
                <a:rPr lang="de-CH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de-CH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Ellipse 45"/>
            <p:cNvSpPr/>
            <p:nvPr/>
          </p:nvSpPr>
          <p:spPr>
            <a:xfrm>
              <a:off x="2502674" y="6298038"/>
              <a:ext cx="206343" cy="20634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400"/>
                </a:lnSpc>
              </a:pPr>
              <a:r>
                <a:rPr lang="de-CH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de-CH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Ellipse 46"/>
            <p:cNvSpPr/>
            <p:nvPr/>
          </p:nvSpPr>
          <p:spPr>
            <a:xfrm>
              <a:off x="4513504" y="6326613"/>
              <a:ext cx="206343" cy="20634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400"/>
                </a:lnSpc>
              </a:pPr>
              <a:r>
                <a:rPr lang="de-CH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de-CH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Ellipse 47"/>
            <p:cNvSpPr/>
            <p:nvPr/>
          </p:nvSpPr>
          <p:spPr>
            <a:xfrm>
              <a:off x="2510682" y="8034332"/>
              <a:ext cx="206343" cy="206343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1400"/>
                </a:lnSpc>
              </a:pPr>
              <a:r>
                <a:rPr lang="de-CH" sz="1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de-CH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Textfeld 49"/>
          <p:cNvSpPr txBox="1"/>
          <p:nvPr/>
        </p:nvSpPr>
        <p:spPr>
          <a:xfrm>
            <a:off x="781365" y="620217"/>
            <a:ext cx="3926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b="1" dirty="0"/>
              <a:t>Appendice 6.2 </a:t>
            </a:r>
            <a:endParaRPr lang="it-CH" b="1" dirty="0" smtClean="0"/>
          </a:p>
          <a:p>
            <a:r>
              <a:rPr lang="it-CH" b="1" dirty="0"/>
              <a:t>Planimetria azienda </a:t>
            </a:r>
            <a:r>
              <a:rPr lang="it-CH" b="1" dirty="0" err="1"/>
              <a:t>xy</a:t>
            </a:r>
            <a:r>
              <a:rPr lang="it-CH" b="1" dirty="0"/>
              <a:t> </a:t>
            </a:r>
            <a:endParaRPr lang="de-CH" dirty="0"/>
          </a:p>
        </p:txBody>
      </p:sp>
      <p:sp>
        <p:nvSpPr>
          <p:cNvPr id="51" name="Textfeld 50"/>
          <p:cNvSpPr txBox="1"/>
          <p:nvPr/>
        </p:nvSpPr>
        <p:spPr>
          <a:xfrm>
            <a:off x="942975" y="138520"/>
            <a:ext cx="4729875" cy="396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CH" dirty="0"/>
          </a:p>
        </p:txBody>
      </p:sp>
      <p:sp>
        <p:nvSpPr>
          <p:cNvPr id="52" name="Rectangle 1"/>
          <p:cNvSpPr>
            <a:spLocks noChangeArrowheads="1"/>
          </p:cNvSpPr>
          <p:nvPr/>
        </p:nvSpPr>
        <p:spPr bwMode="auto">
          <a:xfrm>
            <a:off x="352425" y="105488"/>
            <a:ext cx="600356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CH" sz="1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Coronavirus Concetto di protezione di massima </a:t>
            </a:r>
            <a:r>
              <a:rPr lang="it-IT" sz="1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metalcostruzione</a:t>
            </a:r>
            <a:r>
              <a:rPr lang="de-CH" altLang="de-DE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kumimoji="0" lang="de-CH" altLang="de-DE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	 </a:t>
            </a:r>
            <a:r>
              <a:rPr lang="it-CH" sz="1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Data</a:t>
            </a:r>
            <a:endParaRPr lang="de-CH" altLang="de-DE" sz="1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28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185</Words>
  <Application>Microsoft Office PowerPoint</Application>
  <PresentationFormat>A4-Papier (210x297 mm)</PresentationFormat>
  <Paragraphs>63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Silvia Kernen</dc:creator>
  <cp:lastModifiedBy>Silvia Kernen</cp:lastModifiedBy>
  <cp:revision>21</cp:revision>
  <dcterms:created xsi:type="dcterms:W3CDTF">2020-05-03T13:31:30Z</dcterms:created>
  <dcterms:modified xsi:type="dcterms:W3CDTF">2020-05-08T10:00:30Z</dcterms:modified>
</cp:coreProperties>
</file>