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3"/>
  </p:notesMasterIdLst>
  <p:sldIdLst>
    <p:sldId id="256" r:id="rId2"/>
  </p:sldIdLst>
  <p:sldSz cx="6858000" cy="9906000" type="A4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2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 showGuides="1">
      <p:cViewPr>
        <p:scale>
          <a:sx n="100" d="100"/>
          <a:sy n="100" d="100"/>
        </p:scale>
        <p:origin x="1176" y="72"/>
      </p:cViewPr>
      <p:guideLst>
        <p:guide orient="horz" pos="3120"/>
        <p:guide pos="216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6CC1512-126D-40F9-A175-AA22F5F3FFEB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2360613" y="1143000"/>
            <a:ext cx="2136775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CH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CH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CH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DF5DF29-B655-4E6D-B274-6C12C62CA705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5155420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olienbildplatzhalt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izenplatzhalt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DF5DF29-B655-4E6D-B274-6C12C62CA705}" type="slidenum">
              <a:rPr lang="de-CH" smtClean="0"/>
              <a:t>1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515569458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de-DE" smtClean="0"/>
              <a:t>Formatvorlage des Untertitelmasters durch Klicken bearbeiten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75804687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67177581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75310872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08797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09311166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61626839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33593024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9524925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6456115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157236568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de-DE" smtClean="0"/>
              <a:t>Bild durch Klicken auf Symbol hinzufügen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de-DE" smtClean="0"/>
              <a:t>Textmasterformat bearbeiten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CH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42608076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136214-B588-4AA1-9B4A-D7201568B3F4}" type="datetimeFigureOut">
              <a:rPr lang="de-CH" smtClean="0"/>
              <a:t>08.05.2020</a:t>
            </a:fld>
            <a:endParaRPr lang="de-CH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CH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933338B-2C62-492E-B953-284F6E3B9641}" type="slidenum">
              <a:rPr lang="de-CH" smtClean="0"/>
              <a:t>‹Nr.›</a:t>
            </a:fld>
            <a:endParaRPr lang="de-CH"/>
          </a:p>
        </p:txBody>
      </p:sp>
    </p:spTree>
    <p:extLst>
      <p:ext uri="{BB962C8B-B14F-4D97-AF65-F5344CB8AC3E}">
        <p14:creationId xmlns:p14="http://schemas.microsoft.com/office/powerpoint/2010/main" val="24800087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9" name="Gruppieren 48"/>
          <p:cNvGrpSpPr/>
          <p:nvPr/>
        </p:nvGrpSpPr>
        <p:grpSpPr>
          <a:xfrm>
            <a:off x="339444" y="1547482"/>
            <a:ext cx="6447167" cy="7983149"/>
            <a:chOff x="339444" y="995032"/>
            <a:chExt cx="6447167" cy="7983149"/>
          </a:xfrm>
        </p:grpSpPr>
        <p:grpSp>
          <p:nvGrpSpPr>
            <p:cNvPr id="34" name="Gruppieren 33"/>
            <p:cNvGrpSpPr/>
            <p:nvPr/>
          </p:nvGrpSpPr>
          <p:grpSpPr>
            <a:xfrm>
              <a:off x="761819" y="995032"/>
              <a:ext cx="5068707" cy="5089568"/>
              <a:chOff x="761819" y="995032"/>
              <a:chExt cx="5068707" cy="5089568"/>
            </a:xfrm>
          </p:grpSpPr>
          <p:sp>
            <p:nvSpPr>
              <p:cNvPr id="4" name="Rechteck 3"/>
              <p:cNvSpPr/>
              <p:nvPr/>
            </p:nvSpPr>
            <p:spPr>
              <a:xfrm>
                <a:off x="761821" y="1982621"/>
                <a:ext cx="1272077" cy="452931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>
                  <a:lnSpc>
                    <a:spcPts val="1400"/>
                  </a:lnSpc>
                </a:pPr>
                <a:r>
                  <a:rPr lang="it-CH" sz="1000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Servizi igienici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5" name="Rechteck 4"/>
              <p:cNvSpPr/>
              <p:nvPr/>
            </p:nvSpPr>
            <p:spPr>
              <a:xfrm>
                <a:off x="761821" y="995032"/>
                <a:ext cx="1947196" cy="987589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it-CH" sz="1000" dirty="0">
                    <a:solidFill>
                      <a:schemeClr val="tx1"/>
                    </a:solidFill>
                    <a:latin typeface="Arial" panose="020B0604020202020204" pitchFamily="34" charset="0"/>
                  </a:rPr>
                  <a:t>Uffici 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6" name="Rechteck 5"/>
              <p:cNvSpPr/>
              <p:nvPr/>
            </p:nvSpPr>
            <p:spPr>
              <a:xfrm>
                <a:off x="2709017" y="995032"/>
                <a:ext cx="1264777" cy="987589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it-IT" sz="1000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Sala riunione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7" name="Rechteck 6"/>
              <p:cNvSpPr/>
              <p:nvPr/>
            </p:nvSpPr>
            <p:spPr>
              <a:xfrm>
                <a:off x="2033898" y="1982621"/>
                <a:ext cx="1939896" cy="1375876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it-CH" sz="1000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Esposizione / Vendita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8" name="Rechteck 7"/>
              <p:cNvSpPr/>
              <p:nvPr/>
            </p:nvSpPr>
            <p:spPr>
              <a:xfrm>
                <a:off x="761820" y="2435547"/>
                <a:ext cx="1272077" cy="914404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it-CH" sz="1000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Locali pause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" name="Rechteck 8"/>
              <p:cNvSpPr/>
              <p:nvPr/>
            </p:nvSpPr>
            <p:spPr>
              <a:xfrm>
                <a:off x="1700613" y="3358496"/>
                <a:ext cx="2273181" cy="2546647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it-CH" sz="1000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Officina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0" name="Rechteck 9"/>
              <p:cNvSpPr/>
              <p:nvPr/>
            </p:nvSpPr>
            <p:spPr>
              <a:xfrm>
                <a:off x="761819" y="3358494"/>
                <a:ext cx="938794" cy="2546647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it-CH" sz="1000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Magazzino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1" name="Ellipse 10"/>
              <p:cNvSpPr/>
              <p:nvPr/>
            </p:nvSpPr>
            <p:spPr>
              <a:xfrm>
                <a:off x="3135062" y="4662439"/>
                <a:ext cx="206343" cy="206343"/>
              </a:xfrm>
              <a:prstGeom prst="ellipse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de-CH" sz="1000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1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2" name="Ellipse 11"/>
              <p:cNvSpPr/>
              <p:nvPr/>
            </p:nvSpPr>
            <p:spPr>
              <a:xfrm>
                <a:off x="1360183" y="4725824"/>
                <a:ext cx="206343" cy="206343"/>
              </a:xfrm>
              <a:prstGeom prst="ellipse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de-CH" sz="1000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1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3" name="Ellipse 12"/>
              <p:cNvSpPr/>
              <p:nvPr/>
            </p:nvSpPr>
            <p:spPr>
              <a:xfrm>
                <a:off x="1573671" y="2976434"/>
                <a:ext cx="206343" cy="206343"/>
              </a:xfrm>
              <a:prstGeom prst="ellipse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de-CH" sz="1000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2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4" name="Ellipse 13"/>
              <p:cNvSpPr/>
              <p:nvPr/>
            </p:nvSpPr>
            <p:spPr>
              <a:xfrm>
                <a:off x="1930725" y="1385652"/>
                <a:ext cx="206343" cy="206343"/>
              </a:xfrm>
              <a:prstGeom prst="ellipse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de-CH" sz="1000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2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5" name="Ellipse 14"/>
              <p:cNvSpPr/>
              <p:nvPr/>
            </p:nvSpPr>
            <p:spPr>
              <a:xfrm>
                <a:off x="3671578" y="1580965"/>
                <a:ext cx="206343" cy="206343"/>
              </a:xfrm>
              <a:prstGeom prst="ellipse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de-CH" sz="1000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2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6" name="Ellipse 15"/>
              <p:cNvSpPr/>
              <p:nvPr/>
            </p:nvSpPr>
            <p:spPr>
              <a:xfrm>
                <a:off x="1684769" y="2183390"/>
                <a:ext cx="206343" cy="206343"/>
              </a:xfrm>
              <a:prstGeom prst="ellipse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de-CH" sz="1000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3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7" name="Ellipse 16"/>
              <p:cNvSpPr/>
              <p:nvPr/>
            </p:nvSpPr>
            <p:spPr>
              <a:xfrm>
                <a:off x="2863460" y="2802393"/>
                <a:ext cx="206343" cy="206343"/>
              </a:xfrm>
              <a:prstGeom prst="ellipse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de-CH" sz="1000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4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8" name="Rechteck 17"/>
              <p:cNvSpPr/>
              <p:nvPr/>
            </p:nvSpPr>
            <p:spPr>
              <a:xfrm>
                <a:off x="3135062" y="2013377"/>
                <a:ext cx="769301" cy="379130"/>
              </a:xfrm>
              <a:prstGeom prst="rect">
                <a:avLst/>
              </a:prstGeom>
              <a:noFill/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 anchorCtr="0"/>
              <a:lstStyle/>
              <a:p>
                <a:pPr>
                  <a:lnSpc>
                    <a:spcPts val="1400"/>
                  </a:lnSpc>
                </a:pPr>
                <a:r>
                  <a:rPr lang="it-CH" sz="1000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Bancone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19" name="Ellipse 18"/>
              <p:cNvSpPr/>
              <p:nvPr/>
            </p:nvSpPr>
            <p:spPr>
              <a:xfrm>
                <a:off x="3671577" y="2167131"/>
                <a:ext cx="206343" cy="206343"/>
              </a:xfrm>
              <a:prstGeom prst="ellipse">
                <a:avLst/>
              </a:prstGeom>
              <a:solidFill>
                <a:schemeClr val="accent1">
                  <a:lumMod val="20000"/>
                  <a:lumOff val="8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de-CH" sz="1000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5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20" name="Pfeil nach links und rechts 19"/>
              <p:cNvSpPr/>
              <p:nvPr/>
            </p:nvSpPr>
            <p:spPr>
              <a:xfrm>
                <a:off x="2538101" y="1444033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21" name="Pfeil nach links und rechts 20"/>
              <p:cNvSpPr/>
              <p:nvPr/>
            </p:nvSpPr>
            <p:spPr>
              <a:xfrm>
                <a:off x="1860353" y="2006147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22" name="Pfeil nach links und rechts 21"/>
              <p:cNvSpPr/>
              <p:nvPr/>
            </p:nvSpPr>
            <p:spPr>
              <a:xfrm>
                <a:off x="1860353" y="2721882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23" name="Pfeil nach links und rechts 22"/>
              <p:cNvSpPr/>
              <p:nvPr/>
            </p:nvSpPr>
            <p:spPr>
              <a:xfrm>
                <a:off x="1518521" y="3754668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24" name="Pfeil nach links und rechts 23"/>
              <p:cNvSpPr/>
              <p:nvPr/>
            </p:nvSpPr>
            <p:spPr>
              <a:xfrm rot="5400000">
                <a:off x="2760717" y="3264685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25" name="Pfeil nach links und rechts 24"/>
              <p:cNvSpPr/>
              <p:nvPr/>
            </p:nvSpPr>
            <p:spPr>
              <a:xfrm rot="5400000">
                <a:off x="2310463" y="1895528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26" name="Pfeil nach links und rechts 25"/>
              <p:cNvSpPr/>
              <p:nvPr/>
            </p:nvSpPr>
            <p:spPr>
              <a:xfrm rot="5400000">
                <a:off x="2800199" y="1910949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28" name="Pfeil nach links und rechts 27"/>
              <p:cNvSpPr/>
              <p:nvPr/>
            </p:nvSpPr>
            <p:spPr>
              <a:xfrm>
                <a:off x="3774748" y="2727645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29" name="Pfeil nach links und rechts 28"/>
              <p:cNvSpPr/>
              <p:nvPr/>
            </p:nvSpPr>
            <p:spPr>
              <a:xfrm>
                <a:off x="3802878" y="4260820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30" name="Pfeil nach links und rechts 29"/>
              <p:cNvSpPr/>
              <p:nvPr/>
            </p:nvSpPr>
            <p:spPr>
              <a:xfrm rot="5400000">
                <a:off x="1076147" y="5828418"/>
                <a:ext cx="341832" cy="170532"/>
              </a:xfrm>
              <a:prstGeom prst="leftRightArrow">
                <a:avLst/>
              </a:prstGeom>
              <a:solidFill>
                <a:srgbClr val="0070C0"/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de-CH"/>
              </a:p>
            </p:txBody>
          </p:sp>
          <p:sp>
            <p:nvSpPr>
              <p:cNvPr id="31" name="Rechteck 30"/>
              <p:cNvSpPr/>
              <p:nvPr/>
            </p:nvSpPr>
            <p:spPr>
              <a:xfrm>
                <a:off x="3816203" y="2913519"/>
                <a:ext cx="1272077" cy="914404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it-CH" sz="1000" b="1" dirty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Parcheggio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  <a:p>
                <a:pPr algn="ctr">
                  <a:lnSpc>
                    <a:spcPts val="1400"/>
                  </a:lnSpc>
                </a:pP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32" name="Rechteck 31"/>
              <p:cNvSpPr/>
              <p:nvPr/>
            </p:nvSpPr>
            <p:spPr>
              <a:xfrm rot="16200000">
                <a:off x="4737285" y="2913518"/>
                <a:ext cx="1272077" cy="914404"/>
              </a:xfrm>
              <a:prstGeom prst="rect">
                <a:avLst/>
              </a:prstGeom>
              <a:noFill/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>
                  <a:lnSpc>
                    <a:spcPts val="1400"/>
                  </a:lnSpc>
                </a:pPr>
                <a:r>
                  <a:rPr lang="it-CH" sz="1000" b="1" dirty="0" smtClean="0">
                    <a:solidFill>
                      <a:schemeClr val="tx1"/>
                    </a:solidFill>
                    <a:latin typeface="Arial" panose="020B0604020202020204" pitchFamily="34" charset="0"/>
                    <a:cs typeface="Arial" panose="020B0604020202020204" pitchFamily="34" charset="0"/>
                  </a:rPr>
                  <a:t>Strada</a:t>
                </a: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  <a:p>
                <a:pPr algn="ctr">
                  <a:lnSpc>
                    <a:spcPts val="1400"/>
                  </a:lnSpc>
                </a:pPr>
                <a:endParaRPr lang="de-CH" sz="1000" dirty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endParaRPr>
              </a:p>
            </p:txBody>
          </p:sp>
        </p:grpSp>
        <p:sp>
          <p:nvSpPr>
            <p:cNvPr id="35" name="Pfeil nach links und rechts 34"/>
            <p:cNvSpPr/>
            <p:nvPr/>
          </p:nvSpPr>
          <p:spPr>
            <a:xfrm>
              <a:off x="4374827" y="1093974"/>
              <a:ext cx="341832" cy="170532"/>
            </a:xfrm>
            <a:prstGeom prst="leftRightArrow">
              <a:avLst/>
            </a:prstGeom>
            <a:solidFill>
              <a:srgbClr val="0070C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de-CH"/>
            </a:p>
          </p:txBody>
        </p:sp>
        <p:sp>
          <p:nvSpPr>
            <p:cNvPr id="36" name="Textfeld 35"/>
            <p:cNvSpPr txBox="1"/>
            <p:nvPr/>
          </p:nvSpPr>
          <p:spPr>
            <a:xfrm>
              <a:off x="4765439" y="1039723"/>
              <a:ext cx="1814823" cy="86177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t-CH" sz="1000" dirty="0">
                  <a:latin typeface="Arial" panose="020B0604020202020204" pitchFamily="34" charset="0"/>
                </a:rPr>
                <a:t>Affiggere il manifesto dell’UFSP «Così ci proteggiamo» (appendice 6.1) a tutti gli ingressi e le uscite</a:t>
              </a:r>
              <a:r>
                <a:rPr lang="de-CH" sz="1000" dirty="0" smtClean="0">
                  <a:latin typeface="Arial" panose="020B0604020202020204" pitchFamily="34" charset="0"/>
                  <a:cs typeface="Arial" panose="020B0604020202020204" pitchFamily="34" charset="0"/>
                </a:rPr>
                <a:t>.</a:t>
              </a:r>
              <a:endParaRPr lang="de-CH" sz="1000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37" name="Textfeld 36"/>
            <p:cNvSpPr txBox="1"/>
            <p:nvPr/>
          </p:nvSpPr>
          <p:spPr>
            <a:xfrm>
              <a:off x="4704380" y="3978837"/>
              <a:ext cx="1814823" cy="2131353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t-CH" sz="1000" b="1" dirty="0">
                  <a:latin typeface="Arial" panose="020B0604020202020204" pitchFamily="34" charset="0"/>
                </a:rPr>
                <a:t>Magazzino </a:t>
              </a:r>
              <a:r>
                <a:rPr lang="de-CH" sz="1000" b="1" dirty="0">
                  <a:latin typeface="Arial" panose="020B0604020202020204" pitchFamily="34" charset="0"/>
                </a:rPr>
                <a:t>/ </a:t>
              </a:r>
              <a:r>
                <a:rPr lang="it-CH" sz="1000" b="1" dirty="0">
                  <a:latin typeface="Arial" panose="020B0604020202020204" pitchFamily="34" charset="0"/>
                </a:rPr>
                <a:t>Officina</a:t>
              </a:r>
              <a:endParaRPr lang="de-CH" sz="1000" b="1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2 m di distanza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Segnaletica a pavimento 2 m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Contatto </a:t>
              </a:r>
              <a:r>
                <a:rPr lang="it-CH" sz="1000" dirty="0" err="1">
                  <a:latin typeface="Arial" panose="020B0604020202020204" pitchFamily="34" charset="0"/>
                </a:rPr>
                <a:t>max</a:t>
              </a:r>
              <a:r>
                <a:rPr lang="it-CH" sz="1000" dirty="0">
                  <a:latin typeface="Arial" panose="020B0604020202020204" pitchFamily="34" charset="0"/>
                </a:rPr>
                <a:t> 15 min.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 err="1">
                  <a:latin typeface="Arial" panose="020B0604020202020204" pitchFamily="34" charset="0"/>
                </a:rPr>
                <a:t>Event</a:t>
              </a:r>
              <a:r>
                <a:rPr lang="it-CH" sz="1000" dirty="0">
                  <a:latin typeface="Arial" panose="020B0604020202020204" pitchFamily="34" charset="0"/>
                </a:rPr>
                <a:t>. mascherina protettiva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1 persona ogni </a:t>
              </a:r>
              <a:r>
                <a:rPr lang="it-CH" sz="1000">
                  <a:latin typeface="Arial" panose="020B0604020202020204" pitchFamily="34" charset="0"/>
                </a:rPr>
                <a:t>10 </a:t>
              </a:r>
              <a:r>
                <a:rPr lang="it-CH" sz="1000"/>
                <a:t>m</a:t>
              </a:r>
              <a:r>
                <a:rPr lang="it-CH" sz="1000" baseline="30000"/>
                <a:t>2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Lavarsi le mani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Aerazione </a:t>
              </a:r>
              <a:endParaRPr lang="de-CH" sz="1000" dirty="0">
                <a:latin typeface="Arial" panose="020B0604020202020204" pitchFamily="34" charset="0"/>
              </a:endParaRPr>
            </a:p>
          </p:txBody>
        </p:sp>
        <p:sp>
          <p:nvSpPr>
            <p:cNvPr id="38" name="Ellipse 37"/>
            <p:cNvSpPr/>
            <p:nvPr/>
          </p:nvSpPr>
          <p:spPr>
            <a:xfrm>
              <a:off x="4442571" y="4010113"/>
              <a:ext cx="206343" cy="206343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lnSpc>
                  <a:spcPts val="1400"/>
                </a:lnSpc>
              </a:pPr>
              <a:r>
                <a:rPr lang="de-CH" sz="1000" dirty="0" smtClean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1</a:t>
              </a:r>
              <a:endParaRPr lang="de-CH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39" name="Textfeld 38"/>
            <p:cNvSpPr txBox="1"/>
            <p:nvPr/>
          </p:nvSpPr>
          <p:spPr>
            <a:xfrm>
              <a:off x="518182" y="6256923"/>
              <a:ext cx="1684003" cy="272125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t-IT" sz="1000" b="1" dirty="0">
                  <a:latin typeface="Arial" panose="020B0604020202020204" pitchFamily="34" charset="0"/>
                </a:rPr>
                <a:t>Uffici / Locali per le pause / Sale </a:t>
              </a:r>
              <a:r>
                <a:rPr lang="it-IT" sz="1000" b="1" dirty="0">
                  <a:latin typeface="Arial" panose="020B0604020202020204" pitchFamily="34" charset="0"/>
                </a:rPr>
                <a:t>riunioni</a:t>
              </a: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2 m di distanza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Sedie a 2 m di distanza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Orario di lavoro scaglionato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Segnaletica a pavimento 2 m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1 persona ogni 4 </a:t>
              </a:r>
              <a:r>
                <a:rPr lang="it-CH" sz="1000" dirty="0" smtClean="0"/>
                <a:t>m</a:t>
              </a:r>
              <a:r>
                <a:rPr lang="it-CH" sz="1000" baseline="30000" dirty="0" smtClean="0"/>
                <a:t>2</a:t>
              </a: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 smtClean="0">
                  <a:latin typeface="Arial" panose="020B0604020202020204" pitchFamily="34" charset="0"/>
                </a:rPr>
                <a:t>Vetro </a:t>
              </a:r>
              <a:r>
                <a:rPr lang="it-CH" sz="1000" dirty="0">
                  <a:latin typeface="Arial" panose="020B0604020202020204" pitchFamily="34" charset="0"/>
                </a:rPr>
                <a:t>divisorio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Lavarsi le mani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Disinfezione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Stoviglie personali</a:t>
              </a:r>
              <a:endParaRPr lang="de-CH" sz="1000" dirty="0">
                <a:latin typeface="Arial" panose="020B0604020202020204" pitchFamily="34" charset="0"/>
              </a:endParaRPr>
            </a:p>
          </p:txBody>
        </p:sp>
        <p:sp>
          <p:nvSpPr>
            <p:cNvPr id="41" name="Textfeld 40"/>
            <p:cNvSpPr txBox="1"/>
            <p:nvPr/>
          </p:nvSpPr>
          <p:spPr>
            <a:xfrm>
              <a:off x="2690903" y="6256923"/>
              <a:ext cx="1518923" cy="151580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t-CH" sz="1000" b="1" dirty="0">
                  <a:latin typeface="Arial" panose="020B0604020202020204" pitchFamily="34" charset="0"/>
                </a:rPr>
                <a:t>Servizi igienici:</a:t>
              </a:r>
              <a:endParaRPr lang="de-CH" sz="1000" b="1" dirty="0">
                <a:latin typeface="Arial" panose="020B0604020202020204" pitchFamily="34" charset="0"/>
              </a:endParaRP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2 m di distanza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1 persona ogni 4 </a:t>
              </a:r>
              <a:r>
                <a:rPr lang="it-CH" sz="1000" dirty="0" smtClean="0"/>
                <a:t>m</a:t>
              </a:r>
              <a:r>
                <a:rPr lang="it-CH" sz="1000" baseline="30000" dirty="0" smtClean="0"/>
                <a:t>2</a:t>
              </a: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 smtClean="0">
                  <a:latin typeface="Arial" panose="020B0604020202020204" pitchFamily="34" charset="0"/>
                </a:rPr>
                <a:t>Detergente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lvl="0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Asciugamani monouso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Pulizia</a:t>
              </a:r>
              <a:endParaRPr lang="de-CH" sz="1000" dirty="0">
                <a:latin typeface="Arial" panose="020B0604020202020204" pitchFamily="34" charset="0"/>
              </a:endParaRPr>
            </a:p>
          </p:txBody>
        </p:sp>
        <p:sp>
          <p:nvSpPr>
            <p:cNvPr id="43" name="Textfeld 42"/>
            <p:cNvSpPr txBox="1"/>
            <p:nvPr/>
          </p:nvSpPr>
          <p:spPr>
            <a:xfrm>
              <a:off x="4716659" y="6298038"/>
              <a:ext cx="2069952" cy="1990288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t-CH" sz="1000" b="1" dirty="0">
                  <a:latin typeface="Arial" panose="020B0604020202020204" pitchFamily="34" charset="0"/>
                </a:rPr>
                <a:t>Esposizione / Vendita:</a:t>
              </a:r>
              <a:endParaRPr lang="de-CH" sz="1000" b="1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2 m di distanza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Segnaletica a pavimento 2 m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Contatto </a:t>
              </a:r>
              <a:r>
                <a:rPr lang="it-CH" sz="1000" dirty="0" err="1">
                  <a:latin typeface="Arial" panose="020B0604020202020204" pitchFamily="34" charset="0"/>
                </a:rPr>
                <a:t>max</a:t>
              </a:r>
              <a:r>
                <a:rPr lang="it-CH" sz="1000" dirty="0">
                  <a:latin typeface="Arial" panose="020B0604020202020204" pitchFamily="34" charset="0"/>
                </a:rPr>
                <a:t> 15 min.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 err="1">
                  <a:latin typeface="Arial" panose="020B0604020202020204" pitchFamily="34" charset="0"/>
                </a:rPr>
                <a:t>Event</a:t>
              </a:r>
              <a:r>
                <a:rPr lang="it-CH" sz="1000" dirty="0">
                  <a:latin typeface="Arial" panose="020B0604020202020204" pitchFamily="34" charset="0"/>
                </a:rPr>
                <a:t>. mascherina protettiva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1 persona ogni 10 </a:t>
              </a:r>
              <a:r>
                <a:rPr lang="it-CH" sz="1000" dirty="0" smtClean="0"/>
                <a:t>m</a:t>
              </a:r>
              <a:r>
                <a:rPr lang="it-CH" sz="1000" baseline="30000" dirty="0" smtClean="0"/>
                <a:t>2</a:t>
              </a: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 smtClean="0">
                  <a:latin typeface="Arial" panose="020B0604020202020204" pitchFamily="34" charset="0"/>
                </a:rPr>
                <a:t>Lavarsi </a:t>
              </a:r>
              <a:r>
                <a:rPr lang="it-CH" sz="1000" dirty="0">
                  <a:latin typeface="Arial" panose="020B0604020202020204" pitchFamily="34" charset="0"/>
                </a:rPr>
                <a:t>le mani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Disinfettante</a:t>
              </a:r>
              <a:endParaRPr lang="de-CH" sz="1000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Aerazione </a:t>
              </a:r>
              <a:endParaRPr lang="de-CH" sz="1000" dirty="0">
                <a:latin typeface="Arial" panose="020B0604020202020204" pitchFamily="34" charset="0"/>
              </a:endParaRPr>
            </a:p>
          </p:txBody>
        </p:sp>
        <p:sp>
          <p:nvSpPr>
            <p:cNvPr id="44" name="Textfeld 43"/>
            <p:cNvSpPr txBox="1"/>
            <p:nvPr/>
          </p:nvSpPr>
          <p:spPr>
            <a:xfrm>
              <a:off x="2699451" y="8034332"/>
              <a:ext cx="1479442" cy="46423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it-CH" sz="1000" b="1" dirty="0">
                  <a:latin typeface="Arial" panose="020B0604020202020204" pitchFamily="34" charset="0"/>
                </a:rPr>
                <a:t>Bancone:</a:t>
              </a:r>
              <a:endParaRPr lang="de-CH" sz="1000" b="1" dirty="0">
                <a:latin typeface="Arial" panose="020B0604020202020204" pitchFamily="34" charset="0"/>
              </a:endParaRPr>
            </a:p>
            <a:p>
              <a:pPr marL="179388" indent="-179388">
                <a:lnSpc>
                  <a:spcPts val="1400"/>
                </a:lnSpc>
                <a:spcBef>
                  <a:spcPts val="300"/>
                </a:spcBef>
                <a:buClr>
                  <a:srgbClr val="000000"/>
                </a:buClr>
                <a:buSzPct val="100000"/>
                <a:buFont typeface="Symbol" panose="05050102010706020507" pitchFamily="18" charset="2"/>
                <a:buChar char="-"/>
              </a:pPr>
              <a:r>
                <a:rPr lang="it-CH" sz="1000" dirty="0">
                  <a:latin typeface="Arial" panose="020B0604020202020204" pitchFamily="34" charset="0"/>
                </a:rPr>
                <a:t>Vetro divisorio</a:t>
              </a:r>
              <a:endParaRPr lang="de-CH" sz="1000" dirty="0">
                <a:latin typeface="Arial" panose="020B0604020202020204" pitchFamily="34" charset="0"/>
              </a:endParaRPr>
            </a:p>
          </p:txBody>
        </p:sp>
        <p:sp>
          <p:nvSpPr>
            <p:cNvPr id="45" name="Ellipse 44"/>
            <p:cNvSpPr/>
            <p:nvPr/>
          </p:nvSpPr>
          <p:spPr>
            <a:xfrm>
              <a:off x="339444" y="6298038"/>
              <a:ext cx="206343" cy="206343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lnSpc>
                  <a:spcPts val="1400"/>
                </a:lnSpc>
              </a:pPr>
              <a:r>
                <a:rPr lang="de-CH" sz="1000" dirty="0" smtClean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2</a:t>
              </a:r>
              <a:endParaRPr lang="de-CH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6" name="Ellipse 45"/>
            <p:cNvSpPr/>
            <p:nvPr/>
          </p:nvSpPr>
          <p:spPr>
            <a:xfrm>
              <a:off x="2502674" y="6298038"/>
              <a:ext cx="206343" cy="206343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lnSpc>
                  <a:spcPts val="1400"/>
                </a:lnSpc>
              </a:pPr>
              <a:r>
                <a:rPr lang="de-CH" sz="1000" dirty="0" smtClean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3</a:t>
              </a:r>
              <a:endParaRPr lang="de-CH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7" name="Ellipse 46"/>
            <p:cNvSpPr/>
            <p:nvPr/>
          </p:nvSpPr>
          <p:spPr>
            <a:xfrm>
              <a:off x="4513504" y="6326613"/>
              <a:ext cx="206343" cy="206343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lnSpc>
                  <a:spcPts val="1400"/>
                </a:lnSpc>
              </a:pPr>
              <a:r>
                <a:rPr lang="de-CH" sz="1000" dirty="0" smtClean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4</a:t>
              </a:r>
              <a:endParaRPr lang="de-CH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sp>
          <p:nvSpPr>
            <p:cNvPr id="48" name="Ellipse 47"/>
            <p:cNvSpPr/>
            <p:nvPr/>
          </p:nvSpPr>
          <p:spPr>
            <a:xfrm>
              <a:off x="2510682" y="8034332"/>
              <a:ext cx="206343" cy="206343"/>
            </a:xfrm>
            <a:prstGeom prst="ellipse">
              <a:avLst/>
            </a:prstGeom>
            <a:solidFill>
              <a:schemeClr val="accent1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>
                <a:lnSpc>
                  <a:spcPts val="1400"/>
                </a:lnSpc>
              </a:pPr>
              <a:r>
                <a:rPr lang="de-CH" sz="1000" dirty="0" smtClean="0">
                  <a:solidFill>
                    <a:schemeClr val="tx1"/>
                  </a:solidFill>
                  <a:latin typeface="Arial" panose="020B0604020202020204" pitchFamily="34" charset="0"/>
                  <a:cs typeface="Arial" panose="020B0604020202020204" pitchFamily="34" charset="0"/>
                </a:rPr>
                <a:t>5</a:t>
              </a:r>
              <a:endParaRPr lang="de-CH" sz="10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</p:grpSp>
      <p:sp>
        <p:nvSpPr>
          <p:cNvPr id="50" name="Textfeld 49"/>
          <p:cNvSpPr txBox="1"/>
          <p:nvPr/>
        </p:nvSpPr>
        <p:spPr>
          <a:xfrm>
            <a:off x="781365" y="620217"/>
            <a:ext cx="3926483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CH" b="1" dirty="0"/>
              <a:t>Appendice 6.2 </a:t>
            </a:r>
            <a:endParaRPr lang="it-CH" b="1" dirty="0" smtClean="0"/>
          </a:p>
          <a:p>
            <a:r>
              <a:rPr lang="it-CH" b="1" dirty="0"/>
              <a:t>Planimetria azienda </a:t>
            </a:r>
            <a:r>
              <a:rPr lang="it-CH" b="1" dirty="0" err="1"/>
              <a:t>xy</a:t>
            </a:r>
            <a:r>
              <a:rPr lang="it-CH" b="1" dirty="0"/>
              <a:t> </a:t>
            </a:r>
            <a:endParaRPr lang="de-CH" dirty="0"/>
          </a:p>
        </p:txBody>
      </p:sp>
      <p:sp>
        <p:nvSpPr>
          <p:cNvPr id="51" name="Textfeld 50"/>
          <p:cNvSpPr txBox="1"/>
          <p:nvPr/>
        </p:nvSpPr>
        <p:spPr>
          <a:xfrm>
            <a:off x="942975" y="138520"/>
            <a:ext cx="4729875" cy="3966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endParaRPr lang="de-CH" dirty="0"/>
          </a:p>
        </p:txBody>
      </p:sp>
      <p:sp>
        <p:nvSpPr>
          <p:cNvPr id="52" name="Rectangle 1"/>
          <p:cNvSpPr>
            <a:spLocks noChangeArrowheads="1"/>
          </p:cNvSpPr>
          <p:nvPr/>
        </p:nvSpPr>
        <p:spPr bwMode="auto">
          <a:xfrm>
            <a:off x="352425" y="105488"/>
            <a:ext cx="6003567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it-CH" sz="1000" dirty="0" smtClean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Coronavirus Concetto di protezione di massima </a:t>
            </a:r>
            <a:r>
              <a:rPr lang="it-IT" sz="1000" dirty="0" err="1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metalcostruzione</a:t>
            </a:r>
            <a:r>
              <a:rPr lang="de-CH" altLang="de-DE" sz="1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	</a:t>
            </a:r>
            <a:r>
              <a:rPr kumimoji="0" lang="de-CH" altLang="de-DE" sz="10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		 </a:t>
            </a:r>
            <a:r>
              <a:rPr lang="it-CH" sz="1000" dirty="0">
                <a:latin typeface="Arial" panose="020B0604020202020204" pitchFamily="34" charset="0"/>
                <a:ea typeface="Calibri" panose="020F0502020204030204" pitchFamily="34" charset="0"/>
                <a:cs typeface="Arial" panose="020B0604020202020204" pitchFamily="34" charset="0"/>
              </a:rPr>
              <a:t>Data</a:t>
            </a:r>
            <a:endParaRPr lang="de-CH" altLang="de-DE" sz="1000" dirty="0">
              <a:latin typeface="Arial" panose="020B0604020202020204" pitchFamily="34" charset="0"/>
              <a:ea typeface="Calibri" panose="020F050202020403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3922828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0</TotalTime>
  <Words>185</Words>
  <Application>Microsoft Office PowerPoint</Application>
  <PresentationFormat>A4-Papier (210x297 mm)</PresentationFormat>
  <Paragraphs>63</Paragraphs>
  <Slides>1</Slides>
  <Notes>1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4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Symbol</vt:lpstr>
      <vt:lpstr>Office Theme</vt:lpstr>
      <vt:lpstr>PowerPoint-Präsentation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Silvia Kernen</dc:creator>
  <cp:lastModifiedBy>Silvia Kernen</cp:lastModifiedBy>
  <cp:revision>21</cp:revision>
  <dcterms:created xsi:type="dcterms:W3CDTF">2020-05-03T13:31:30Z</dcterms:created>
  <dcterms:modified xsi:type="dcterms:W3CDTF">2020-05-08T10:00:30Z</dcterms:modified>
</cp:coreProperties>
</file>

<file path=docProps/thumbnail.jpeg>
</file>